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Lst>
  <p:sldSz cy="5143500" cx="9144000"/>
  <p:notesSz cx="6858000" cy="9144000"/>
  <p:embeddedFontLst>
    <p:embeddedFont>
      <p:font typeface="Roboto Thin"/>
      <p:regular r:id="rId102"/>
      <p:bold r:id="rId103"/>
      <p:italic r:id="rId104"/>
      <p:boldItalic r:id="rId105"/>
    </p:embeddedFont>
    <p:embeddedFont>
      <p:font typeface="Roboto"/>
      <p:regular r:id="rId106"/>
      <p:bold r:id="rId107"/>
      <p:italic r:id="rId108"/>
      <p:boldItalic r:id="rId109"/>
    </p:embeddedFont>
    <p:embeddedFont>
      <p:font typeface="Roboto Medium"/>
      <p:regular r:id="rId110"/>
      <p:bold r:id="rId111"/>
      <p:italic r:id="rId112"/>
      <p:boldItalic r:id="rId113"/>
    </p:embeddedFont>
    <p:embeddedFont>
      <p:font typeface="Fira Sans Extra Condensed Medium"/>
      <p:regular r:id="rId114"/>
      <p:bold r:id="rId115"/>
      <p:italic r:id="rId116"/>
      <p:boldItalic r:id="rId117"/>
    </p:embeddedFont>
    <p:embeddedFont>
      <p:font typeface="DM Sans"/>
      <p:regular r:id="rId118"/>
      <p:bold r:id="rId119"/>
      <p:italic r:id="rId120"/>
      <p:boldItalic r:id="rId121"/>
    </p:embeddedFont>
    <p:embeddedFont>
      <p:font typeface="Open Sans Light"/>
      <p:regular r:id="rId122"/>
      <p:bold r:id="rId123"/>
      <p:italic r:id="rId124"/>
      <p:boldItalic r:id="rId125"/>
    </p:embeddedFont>
    <p:embeddedFont>
      <p:font typeface="Comfortaa"/>
      <p:regular r:id="rId126"/>
      <p:bold r:id="rId127"/>
    </p:embeddedFont>
    <p:embeddedFont>
      <p:font typeface="Open Sans"/>
      <p:regular r:id="rId128"/>
      <p:bold r:id="rId129"/>
      <p:italic r:id="rId130"/>
      <p:boldItalic r:id="rId1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2B8804-7D88-4D1F-B768-23095F170DEE}">
  <a:tblStyle styleId="{5E2B8804-7D88-4D1F-B768-23095F170D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bold.fntdata"/><Relationship Id="rId106" Type="http://schemas.openxmlformats.org/officeDocument/2006/relationships/font" Target="fonts/Roboto-regular.fntdata"/><Relationship Id="rId105" Type="http://schemas.openxmlformats.org/officeDocument/2006/relationships/font" Target="fonts/RobotoThin-boldItalic.fntdata"/><Relationship Id="rId104" Type="http://schemas.openxmlformats.org/officeDocument/2006/relationships/font" Target="fonts/RobotoThin-italic.fntdata"/><Relationship Id="rId109" Type="http://schemas.openxmlformats.org/officeDocument/2006/relationships/font" Target="fonts/Roboto-boldItalic.fntdata"/><Relationship Id="rId108" Type="http://schemas.openxmlformats.org/officeDocument/2006/relationships/font" Target="fonts/Roboto-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Thin-bold.fntdata"/><Relationship Id="rId102" Type="http://schemas.openxmlformats.org/officeDocument/2006/relationships/font" Target="fonts/RobotoThin-regular.fntdata"/><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OpenSans-bold.fntdata"/><Relationship Id="rId128" Type="http://schemas.openxmlformats.org/officeDocument/2006/relationships/font" Target="fonts/OpenSans-regular.fntdata"/><Relationship Id="rId127" Type="http://schemas.openxmlformats.org/officeDocument/2006/relationships/font" Target="fonts/Comfortaa-bold.fntdata"/><Relationship Id="rId126" Type="http://schemas.openxmlformats.org/officeDocument/2006/relationships/font" Target="fonts/Comfortaa-regular.fntdata"/><Relationship Id="rId26" Type="http://schemas.openxmlformats.org/officeDocument/2006/relationships/slide" Target="slides/slide19.xml"/><Relationship Id="rId121" Type="http://schemas.openxmlformats.org/officeDocument/2006/relationships/font" Target="fonts/DMSans-boldItalic.fntdata"/><Relationship Id="rId25" Type="http://schemas.openxmlformats.org/officeDocument/2006/relationships/slide" Target="slides/slide18.xml"/><Relationship Id="rId120" Type="http://schemas.openxmlformats.org/officeDocument/2006/relationships/font" Target="fonts/DMSans-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penSansLight-boldItalic.fntdata"/><Relationship Id="rId29" Type="http://schemas.openxmlformats.org/officeDocument/2006/relationships/slide" Target="slides/slide22.xml"/><Relationship Id="rId124" Type="http://schemas.openxmlformats.org/officeDocument/2006/relationships/font" Target="fonts/OpenSansLight-italic.fntdata"/><Relationship Id="rId123" Type="http://schemas.openxmlformats.org/officeDocument/2006/relationships/font" Target="fonts/OpenSansLight-bold.fntdata"/><Relationship Id="rId122" Type="http://schemas.openxmlformats.org/officeDocument/2006/relationships/font" Target="fonts/OpenSansLight-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DMSans-regular.fntdata"/><Relationship Id="rId117" Type="http://schemas.openxmlformats.org/officeDocument/2006/relationships/font" Target="fonts/FiraSansExtraCondensedMedium-boldItalic.fntdata"/><Relationship Id="rId116" Type="http://schemas.openxmlformats.org/officeDocument/2006/relationships/font" Target="fonts/FiraSansExtraCondensedMedium-italic.fntdata"/><Relationship Id="rId115" Type="http://schemas.openxmlformats.org/officeDocument/2006/relationships/font" Target="fonts/FiraSansExtraCondensedMedium-bold.fntdata"/><Relationship Id="rId119" Type="http://schemas.openxmlformats.org/officeDocument/2006/relationships/font" Target="fonts/DMSans-bold.fntdata"/><Relationship Id="rId15" Type="http://schemas.openxmlformats.org/officeDocument/2006/relationships/slide" Target="slides/slide8.xml"/><Relationship Id="rId110" Type="http://schemas.openxmlformats.org/officeDocument/2006/relationships/font" Target="fonts/RobotoMedium-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FiraSansExtraCondensedMedium-regular.fntdata"/><Relationship Id="rId18" Type="http://schemas.openxmlformats.org/officeDocument/2006/relationships/slide" Target="slides/slide11.xml"/><Relationship Id="rId113" Type="http://schemas.openxmlformats.org/officeDocument/2006/relationships/font" Target="fonts/RobotoMedium-boldItalic.fntdata"/><Relationship Id="rId112" Type="http://schemas.openxmlformats.org/officeDocument/2006/relationships/font" Target="fonts/RobotoMedium-italic.fntdata"/><Relationship Id="rId111" Type="http://schemas.openxmlformats.org/officeDocument/2006/relationships/font" Target="fonts/RobotoMedium-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1" Type="http://schemas.openxmlformats.org/officeDocument/2006/relationships/font" Target="fonts/OpenSans-boldItalic.fntdata"/><Relationship Id="rId130" Type="http://schemas.openxmlformats.org/officeDocument/2006/relationships/font" Target="fonts/OpenSans-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r/returnoninvestment.asp" TargetMode="External"/><Relationship Id="rId3" Type="http://schemas.openxmlformats.org/officeDocument/2006/relationships/hyperlink" Target="https://www.analyticsvidhya.com/blog/2024/10/roi-of-genai-investments/" TargetMode="External"/><Relationship Id="rId4" Type="http://schemas.openxmlformats.org/officeDocument/2006/relationships/hyperlink" Target="https://www.pwc.com/gx/en/issues/technology/path-to-generative-ai-value.html" TargetMode="External"/><Relationship Id="rId5" Type="http://schemas.openxmlformats.org/officeDocument/2006/relationships/hyperlink" Target="https://isg-one.com/articles/index-insider--generative-ai-use-cases---where-s-the-top-lin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artner.com/en/documents/5188263" TargetMode="External"/><Relationship Id="rId3" Type="http://schemas.openxmlformats.org/officeDocument/2006/relationships/hyperlink" Target="https://scaleupally.io/blog/cost-to-build-generative-ai/" TargetMode="External"/><Relationship Id="rId4" Type="http://schemas.openxmlformats.org/officeDocument/2006/relationships/hyperlink" Target="https://www.simublade.com/blogs/cost-to-develop-a-generative-ai-app/#Generative_AI_app_development_cost" TargetMode="External"/><Relationship Id="rId5" Type="http://schemas.openxmlformats.org/officeDocument/2006/relationships/hyperlink" Target="https://itrexgroup.com/blog/calculating-the-cost-of-generative-ai/" TargetMode="External"/><Relationship Id="rId6" Type="http://schemas.openxmlformats.org/officeDocument/2006/relationships/hyperlink" Target="https://www.tristatetechnology.com/blog/ai-app-development-cost-breakdown" TargetMode="External"/><Relationship Id="rId7" Type="http://schemas.openxmlformats.org/officeDocument/2006/relationships/hyperlink" Target="https://www.forbes.com/sites/katharinabuchholz/2024/08/23/the-extreme-cost-of-training-ai-models/" TargetMode="External"/><Relationship Id="rId8" Type="http://schemas.openxmlformats.org/officeDocument/2006/relationships/hyperlink" Target="https://dart.deloitte.com/USDART/home/publications/deloitte/industry/technology/accounting-generative-ai-software-product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etworkcomputing.com/ai-networking/apis-the-key-to-generative-ai-success-and-security" TargetMode="External"/><Relationship Id="rId3" Type="http://schemas.openxmlformats.org/officeDocument/2006/relationships/hyperlink" Target="https://cloud.google.com/transform/kpis-for-gen-ai-why-measuring-your-new-ai-is-essential-to-its-success" TargetMode="External"/><Relationship Id="rId4" Type="http://schemas.openxmlformats.org/officeDocument/2006/relationships/hyperlink" Target="https://www.multimodal.dev/post/ai-kpis" TargetMode="External"/><Relationship Id="rId5" Type="http://schemas.openxmlformats.org/officeDocument/2006/relationships/hyperlink" Target="https://www.mckinsey.com/capabilities/mckinsey-digital/our-insights/the-economic-potential-of-generative-ai-the-next-productivity-frontier#introduction" TargetMode="External"/><Relationship Id="rId6" Type="http://schemas.openxmlformats.org/officeDocument/2006/relationships/hyperlink" Target="https://cloud.google.com/ai-platform/docs/clv-prediction-with-offline-training-train" TargetMode="External"/><Relationship Id="rId7" Type="http://schemas.openxmlformats.org/officeDocument/2006/relationships/hyperlink" Target="https://revvence.com/blog/a-metrics-driven-approach-to-evaluating-genai-use-cases-in-the-finance-function"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6754819b5_1_36: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306754819b5_1_36: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0969d0820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0969d0820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0" lvl="0" marL="0" rtl="0" algn="l">
              <a:spcBef>
                <a:spcPts val="0"/>
              </a:spcBef>
              <a:spcAft>
                <a:spcPts val="0"/>
              </a:spcAft>
              <a:buNone/>
            </a:pPr>
            <a:r>
              <a:rPr lang="en"/>
              <a:t>Next, we’ll be talking about why we we’re building the performance benchmarking tool.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9a3ad4b9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09a3ad4b9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969d0820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969d0820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0" lvl="0" marL="0" rtl="0" algn="l">
              <a:spcBef>
                <a:spcPts val="0"/>
              </a:spcBef>
              <a:spcAft>
                <a:spcPts val="0"/>
              </a:spcAft>
              <a:buNone/>
            </a:pPr>
            <a:r>
              <a:rPr lang="en"/>
              <a:t>Business Impact focuses on how the tool will be beneficial to its clients or organizations.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9a3ad4b9f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09a3ad4b9f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675481995_0_1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675481995_0_1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MBALI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49703a4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49703a4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Several steps were taken throughout the semester to arrive at the position we are at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 back and forth messaging, weekly meetings, and significant research of IT Infrastructure benchmarking and its dimensions we are able to propose several recommendations for our benchmarking framework. Each member of the team will discuss each dimension and our final recommendation for each throughout today’s presentation.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08c6f606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08c6f606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ABHINEET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c582c6cf1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1c582c6cf1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ABHINEET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d0d481e66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1d0d481e66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1c582c6cf1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1c582c6cf1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ABHINEET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6754819b5_1_41:notes"/>
          <p:cNvSpPr txBox="1"/>
          <p:nvPr>
            <p:ph idx="1" type="body"/>
          </p:nvPr>
        </p:nvSpPr>
        <p:spPr>
          <a:xfrm>
            <a:off x="686421" y="4400238"/>
            <a:ext cx="5485158" cy="3600762"/>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MBALI</a:t>
            </a:r>
            <a:endParaRPr/>
          </a:p>
        </p:txBody>
      </p:sp>
      <p:sp>
        <p:nvSpPr>
          <p:cNvPr id="103" name="Google Shape;103;g306754819b5_1_41: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d089d48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d089d48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ABHINEET</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Referenecres:</a:t>
            </a:r>
            <a:br>
              <a:rPr lang="en">
                <a:solidFill>
                  <a:schemeClr val="dk1"/>
                </a:solidFill>
              </a:rPr>
            </a:br>
            <a:r>
              <a:rPr lang="en">
                <a:solidFill>
                  <a:schemeClr val="dk1"/>
                </a:solidFill>
              </a:rPr>
              <a:t>1. </a:t>
            </a:r>
            <a:r>
              <a:rPr lang="en" sz="700">
                <a:solidFill>
                  <a:schemeClr val="dk1"/>
                </a:solidFill>
                <a:latin typeface="Times New Roman"/>
                <a:ea typeface="Times New Roman"/>
                <a:cs typeface="Times New Roman"/>
                <a:sym typeface="Times New Roman"/>
              </a:rPr>
              <a:t> </a:t>
            </a:r>
            <a:r>
              <a:rPr lang="en" sz="1200" u="sng">
                <a:solidFill>
                  <a:srgbClr val="467886"/>
                </a:solidFill>
                <a:hlinkClick r:id="rId2">
                  <a:extLst>
                    <a:ext uri="{A12FA001-AC4F-418D-AE19-62706E023703}">
                      <ahyp:hlinkClr val="tx"/>
                    </a:ext>
                  </a:extLst>
                </a:hlinkClick>
              </a:rPr>
              <a:t>https://www.investopedia.com/terms/r/returnoninvestment.asp</a:t>
            </a:r>
            <a:endParaRPr/>
          </a:p>
          <a:p>
            <a:pPr indent="0" lvl="0" marL="0" rtl="0" algn="l">
              <a:spcBef>
                <a:spcPts val="0"/>
              </a:spcBef>
              <a:spcAft>
                <a:spcPts val="0"/>
              </a:spcAft>
              <a:buNone/>
            </a:pPr>
            <a:r>
              <a:rPr lang="en"/>
              <a:t>2. </a:t>
            </a:r>
            <a:r>
              <a:rPr b="1" lang="en" sz="1200" u="sng">
                <a:solidFill>
                  <a:srgbClr val="467886"/>
                </a:solidFill>
                <a:hlinkClick r:id="rId3">
                  <a:extLst>
                    <a:ext uri="{A12FA001-AC4F-418D-AE19-62706E023703}">
                      <ahyp:hlinkClr val="tx"/>
                    </a:ext>
                  </a:extLst>
                </a:hlinkClick>
              </a:rPr>
              <a:t>https://www.analyticsvidhya.com/blog/2024/10/roi-of-genai-investments/</a:t>
            </a:r>
            <a:endParaRPr/>
          </a:p>
          <a:p>
            <a:pPr indent="0" lvl="0" marL="0" rtl="0" algn="l">
              <a:spcBef>
                <a:spcPts val="0"/>
              </a:spcBef>
              <a:spcAft>
                <a:spcPts val="0"/>
              </a:spcAft>
              <a:buNone/>
            </a:pPr>
            <a:r>
              <a:rPr lang="en"/>
              <a:t>3. </a:t>
            </a:r>
            <a:r>
              <a:rPr lang="en" u="sng">
                <a:solidFill>
                  <a:schemeClr val="hlink"/>
                </a:solidFill>
                <a:hlinkClick r:id="rId4"/>
              </a:rPr>
              <a:t>https://www.pwc.com/gx/en/issues/technology/path-to-generative-ai-value.html</a:t>
            </a:r>
            <a:r>
              <a:rPr lang="en"/>
              <a:t> </a:t>
            </a:r>
            <a:endParaRPr/>
          </a:p>
          <a:p>
            <a:pPr indent="0" lvl="0" marL="0" rtl="0" algn="l">
              <a:spcBef>
                <a:spcPts val="0"/>
              </a:spcBef>
              <a:spcAft>
                <a:spcPts val="0"/>
              </a:spcAft>
              <a:buClr>
                <a:schemeClr val="dk1"/>
              </a:buClr>
              <a:buSzPts val="1100"/>
              <a:buFont typeface="Arial"/>
              <a:buNone/>
            </a:pPr>
            <a:r>
              <a:rPr lang="en"/>
              <a:t>4. </a:t>
            </a:r>
            <a:r>
              <a:rPr lang="en" u="sng">
                <a:solidFill>
                  <a:schemeClr val="hlink"/>
                </a:solidFill>
                <a:hlinkClick r:id="rId5"/>
              </a:rPr>
              <a:t>https://isg-one.com/articles/index-insider--generative-ai-use-cases---where-s-the-top-line</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1d089d489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1d089d489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ABHINEET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Referenecres:</a:t>
            </a:r>
            <a:br>
              <a:rPr lang="en">
                <a:solidFill>
                  <a:schemeClr val="dk1"/>
                </a:solidFill>
              </a:rPr>
            </a:br>
            <a:r>
              <a:rPr lang="en">
                <a:solidFill>
                  <a:schemeClr val="dk1"/>
                </a:solidFill>
              </a:rPr>
              <a:t>1. </a:t>
            </a:r>
            <a:r>
              <a:rPr lang="en" u="sng">
                <a:solidFill>
                  <a:schemeClr val="hlink"/>
                </a:solidFill>
                <a:hlinkClick r:id="rId2"/>
              </a:rPr>
              <a:t>https://www.gartner.com/en/documents/5188263</a:t>
            </a:r>
            <a:r>
              <a:rPr lang="en">
                <a:solidFill>
                  <a:schemeClr val="dk1"/>
                </a:solidFill>
              </a:rPr>
              <a:t> [Gartner]</a:t>
            </a:r>
            <a:endParaRPr>
              <a:solidFill>
                <a:schemeClr val="dk1"/>
              </a:solidFill>
            </a:endParaRPr>
          </a:p>
          <a:p>
            <a:pPr indent="0" lvl="0" marL="0" rtl="0" algn="l">
              <a:spcBef>
                <a:spcPts val="0"/>
              </a:spcBef>
              <a:spcAft>
                <a:spcPts val="0"/>
              </a:spcAft>
              <a:buNone/>
            </a:pPr>
            <a:r>
              <a:rPr lang="en">
                <a:solidFill>
                  <a:schemeClr val="dk1"/>
                </a:solidFill>
              </a:rPr>
              <a:t>2. </a:t>
            </a:r>
            <a:r>
              <a:rPr lang="en" u="sng">
                <a:solidFill>
                  <a:schemeClr val="hlink"/>
                </a:solidFill>
                <a:hlinkClick r:id="rId3"/>
              </a:rPr>
              <a:t>https://scaleupally.io/blog/cost-to-build-generative-ai/</a:t>
            </a:r>
            <a:r>
              <a:rPr lang="en">
                <a:solidFill>
                  <a:schemeClr val="dk1"/>
                </a:solidFill>
              </a:rPr>
              <a:t> </a:t>
            </a:r>
            <a:r>
              <a:rPr lang="en">
                <a:solidFill>
                  <a:schemeClr val="dk1"/>
                </a:solidFill>
              </a:rPr>
              <a:t>[ScaleUpAlly]</a:t>
            </a:r>
            <a:endParaRPr>
              <a:solidFill>
                <a:schemeClr val="dk1"/>
              </a:solidFill>
            </a:endParaRPr>
          </a:p>
          <a:p>
            <a:pPr indent="0" lvl="0" marL="0" rtl="0" algn="l">
              <a:spcBef>
                <a:spcPts val="0"/>
              </a:spcBef>
              <a:spcAft>
                <a:spcPts val="0"/>
              </a:spcAft>
              <a:buNone/>
            </a:pPr>
            <a:r>
              <a:rPr lang="en">
                <a:solidFill>
                  <a:schemeClr val="dk1"/>
                </a:solidFill>
              </a:rPr>
              <a:t>3. </a:t>
            </a:r>
            <a:r>
              <a:rPr lang="en" u="sng">
                <a:solidFill>
                  <a:schemeClr val="hlink"/>
                </a:solidFill>
                <a:hlinkClick r:id="rId4"/>
              </a:rPr>
              <a:t>https://www.simublade.com/blogs/cost-to-develop-a-generative-ai-app/#Generative_AI_app_development_cost</a:t>
            </a:r>
            <a:r>
              <a:rPr lang="en">
                <a:solidFill>
                  <a:schemeClr val="dk1"/>
                </a:solidFill>
              </a:rPr>
              <a:t>  </a:t>
            </a:r>
            <a:r>
              <a:rPr lang="en">
                <a:solidFill>
                  <a:schemeClr val="dk1"/>
                </a:solidFill>
              </a:rPr>
              <a:t>[Simublade]</a:t>
            </a:r>
            <a:endParaRPr>
              <a:solidFill>
                <a:schemeClr val="dk1"/>
              </a:solidFill>
            </a:endParaRPr>
          </a:p>
          <a:p>
            <a:pPr indent="0" lvl="0" marL="0" rtl="0" algn="l">
              <a:spcBef>
                <a:spcPts val="0"/>
              </a:spcBef>
              <a:spcAft>
                <a:spcPts val="0"/>
              </a:spcAft>
              <a:buNone/>
            </a:pPr>
            <a:r>
              <a:rPr lang="en">
                <a:solidFill>
                  <a:schemeClr val="dk1"/>
                </a:solidFill>
              </a:rPr>
              <a:t>4. </a:t>
            </a:r>
            <a:r>
              <a:rPr lang="en" u="sng">
                <a:solidFill>
                  <a:schemeClr val="hlink"/>
                </a:solidFill>
                <a:hlinkClick r:id="rId5"/>
              </a:rPr>
              <a:t>https://itrexgroup.com/blog/calculating-the-cost-of-generative-ai/</a:t>
            </a:r>
            <a:r>
              <a:rPr lang="en">
                <a:solidFill>
                  <a:schemeClr val="dk1"/>
                </a:solidFill>
              </a:rPr>
              <a:t> [ITRex]</a:t>
            </a:r>
            <a:endParaRPr>
              <a:solidFill>
                <a:schemeClr val="dk1"/>
              </a:solidFill>
            </a:endParaRPr>
          </a:p>
          <a:p>
            <a:pPr indent="0" lvl="0" marL="0" rtl="0" algn="l">
              <a:spcBef>
                <a:spcPts val="0"/>
              </a:spcBef>
              <a:spcAft>
                <a:spcPts val="0"/>
              </a:spcAft>
              <a:buNone/>
            </a:pPr>
            <a:r>
              <a:rPr lang="en">
                <a:solidFill>
                  <a:schemeClr val="dk1"/>
                </a:solidFill>
              </a:rPr>
              <a:t>5. </a:t>
            </a:r>
            <a:r>
              <a:rPr lang="en" u="sng">
                <a:solidFill>
                  <a:schemeClr val="hlink"/>
                </a:solidFill>
                <a:hlinkClick r:id="rId6"/>
              </a:rPr>
              <a:t>https://www.tristatetechnology.com/blog/ai-app-development-cost-breakdown</a:t>
            </a:r>
            <a:r>
              <a:rPr lang="en">
                <a:solidFill>
                  <a:schemeClr val="dk1"/>
                </a:solidFill>
              </a:rPr>
              <a:t> [TristateTechnology]</a:t>
            </a:r>
            <a:endParaRPr>
              <a:solidFill>
                <a:schemeClr val="dk1"/>
              </a:solidFill>
            </a:endParaRPr>
          </a:p>
          <a:p>
            <a:pPr indent="0" lvl="0" marL="0" rtl="0" algn="l">
              <a:spcBef>
                <a:spcPts val="0"/>
              </a:spcBef>
              <a:spcAft>
                <a:spcPts val="0"/>
              </a:spcAft>
              <a:buNone/>
            </a:pPr>
            <a:r>
              <a:rPr lang="en">
                <a:solidFill>
                  <a:schemeClr val="dk1"/>
                </a:solidFill>
              </a:rPr>
              <a:t>6. </a:t>
            </a:r>
            <a:r>
              <a:rPr lang="en" u="sng">
                <a:solidFill>
                  <a:schemeClr val="hlink"/>
                </a:solidFill>
                <a:hlinkClick r:id="rId7"/>
              </a:rPr>
              <a:t>https://www.forbes.com/sites/katharinabuchholz/2024/08/23/the-extreme-cost-of-training-ai-models/</a:t>
            </a:r>
            <a:r>
              <a:rPr lang="en">
                <a:solidFill>
                  <a:schemeClr val="dk1"/>
                </a:solidFill>
              </a:rPr>
              <a:t>  [Forbes]</a:t>
            </a:r>
            <a:endParaRPr>
              <a:solidFill>
                <a:schemeClr val="dk1"/>
              </a:solidFill>
            </a:endParaRPr>
          </a:p>
          <a:p>
            <a:pPr indent="0" lvl="0" marL="0" rtl="0" algn="l">
              <a:spcBef>
                <a:spcPts val="0"/>
              </a:spcBef>
              <a:spcAft>
                <a:spcPts val="0"/>
              </a:spcAft>
              <a:buNone/>
            </a:pPr>
            <a:r>
              <a:rPr lang="en">
                <a:solidFill>
                  <a:schemeClr val="dk1"/>
                </a:solidFill>
              </a:rPr>
              <a:t>7. </a:t>
            </a:r>
            <a:r>
              <a:rPr lang="en" u="sng">
                <a:solidFill>
                  <a:schemeClr val="hlink"/>
                </a:solidFill>
                <a:hlinkClick r:id="rId8"/>
              </a:rPr>
              <a:t>https://dart.deloitte.com/USDART/home/publications/deloitte/industry/technology/accounting-generative-ai-software-products</a:t>
            </a:r>
            <a:r>
              <a:rPr lang="en">
                <a:solidFill>
                  <a:schemeClr val="dk1"/>
                </a:solidFill>
              </a:rPr>
              <a:t> [Deloitte]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d089d489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1d089d489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a:t>
            </a:r>
            <a:r>
              <a:rPr lang="en">
                <a:solidFill>
                  <a:schemeClr val="dk1"/>
                </a:solidFill>
              </a:rPr>
              <a:t>ABHINEET</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Referenecres:</a:t>
            </a:r>
            <a:br>
              <a:rPr lang="en">
                <a:solidFill>
                  <a:schemeClr val="dk1"/>
                </a:solidFill>
              </a:rPr>
            </a:br>
            <a:r>
              <a:rPr lang="en">
                <a:solidFill>
                  <a:schemeClr val="dk1"/>
                </a:solidFill>
              </a:rPr>
              <a:t>1. </a:t>
            </a:r>
            <a:r>
              <a:rPr lang="en" u="sng">
                <a:solidFill>
                  <a:schemeClr val="hlink"/>
                </a:solidFill>
                <a:hlinkClick r:id="rId2"/>
              </a:rPr>
              <a:t>https://www.networkcomputing.com/ai-networking/apis-the-key-to-generative-ai-success-and-security</a:t>
            </a:r>
            <a:r>
              <a:rPr lang="en">
                <a:solidFill>
                  <a:schemeClr val="dk1"/>
                </a:solidFill>
              </a:rPr>
              <a:t> [NetworkComputing]</a:t>
            </a:r>
            <a:endParaRPr>
              <a:solidFill>
                <a:schemeClr val="dk1"/>
              </a:solidFill>
            </a:endParaRPr>
          </a:p>
          <a:p>
            <a:pPr indent="0" lvl="0" marL="0" rtl="0" algn="l">
              <a:spcBef>
                <a:spcPts val="0"/>
              </a:spcBef>
              <a:spcAft>
                <a:spcPts val="0"/>
              </a:spcAft>
              <a:buNone/>
            </a:pPr>
            <a:r>
              <a:rPr lang="en">
                <a:solidFill>
                  <a:schemeClr val="dk1"/>
                </a:solidFill>
              </a:rPr>
              <a:t>2. </a:t>
            </a:r>
            <a:r>
              <a:rPr lang="en" u="sng">
                <a:solidFill>
                  <a:schemeClr val="hlink"/>
                </a:solidFill>
                <a:hlinkClick r:id="rId3"/>
              </a:rPr>
              <a:t>https://cloud.google.com/transform/kpis-for-gen-ai-why-measuring-your-new-ai-is-essential-to-its-success</a:t>
            </a:r>
            <a:r>
              <a:rPr lang="en">
                <a:solidFill>
                  <a:schemeClr val="dk1"/>
                </a:solidFill>
              </a:rPr>
              <a:t> [Google]</a:t>
            </a:r>
            <a:endParaRPr>
              <a:solidFill>
                <a:schemeClr val="dk1"/>
              </a:solidFill>
            </a:endParaRPr>
          </a:p>
          <a:p>
            <a:pPr indent="0" lvl="0" marL="0" rtl="0" algn="l">
              <a:spcBef>
                <a:spcPts val="0"/>
              </a:spcBef>
              <a:spcAft>
                <a:spcPts val="0"/>
              </a:spcAft>
              <a:buNone/>
            </a:pPr>
            <a:r>
              <a:rPr lang="en">
                <a:solidFill>
                  <a:schemeClr val="dk1"/>
                </a:solidFill>
              </a:rPr>
              <a:t>3. </a:t>
            </a:r>
            <a:r>
              <a:rPr lang="en" u="sng">
                <a:solidFill>
                  <a:schemeClr val="hlink"/>
                </a:solidFill>
                <a:hlinkClick r:id="rId4"/>
              </a:rPr>
              <a:t>https://www.multimodal.dev/post/ai-kpis</a:t>
            </a:r>
            <a:r>
              <a:rPr lang="en">
                <a:solidFill>
                  <a:schemeClr val="dk1"/>
                </a:solidFill>
              </a:rPr>
              <a:t> [MultiModal]</a:t>
            </a:r>
            <a:endParaRPr>
              <a:solidFill>
                <a:schemeClr val="dk1"/>
              </a:solidFill>
            </a:endParaRPr>
          </a:p>
          <a:p>
            <a:pPr indent="0" lvl="0" marL="0" rtl="0" algn="l">
              <a:spcBef>
                <a:spcPts val="0"/>
              </a:spcBef>
              <a:spcAft>
                <a:spcPts val="0"/>
              </a:spcAft>
              <a:buNone/>
            </a:pPr>
            <a:r>
              <a:rPr lang="en">
                <a:solidFill>
                  <a:schemeClr val="dk1"/>
                </a:solidFill>
              </a:rPr>
              <a:t>4. </a:t>
            </a:r>
            <a:r>
              <a:rPr lang="en" u="sng">
                <a:solidFill>
                  <a:schemeClr val="hlink"/>
                </a:solidFill>
                <a:hlinkClick r:id="rId5"/>
              </a:rPr>
              <a:t>https://www.mckinsey.com/capabilities/mckinsey-digital/our-insights/the-economic-potential-of-generative-ai-the-next-productivity-frontier#introduction</a:t>
            </a:r>
            <a:r>
              <a:rPr lang="en">
                <a:solidFill>
                  <a:schemeClr val="dk1"/>
                </a:solidFill>
              </a:rPr>
              <a:t> [McKinsey]</a:t>
            </a:r>
            <a:endParaRPr>
              <a:solidFill>
                <a:schemeClr val="dk1"/>
              </a:solidFill>
            </a:endParaRPr>
          </a:p>
          <a:p>
            <a:pPr indent="0" lvl="0" marL="0" rtl="0" algn="l">
              <a:spcBef>
                <a:spcPts val="0"/>
              </a:spcBef>
              <a:spcAft>
                <a:spcPts val="0"/>
              </a:spcAft>
              <a:buNone/>
            </a:pPr>
            <a:r>
              <a:rPr lang="en">
                <a:solidFill>
                  <a:schemeClr val="dk1"/>
                </a:solidFill>
              </a:rPr>
              <a:t>5. </a:t>
            </a:r>
            <a:r>
              <a:rPr lang="en" u="sng">
                <a:solidFill>
                  <a:schemeClr val="hlink"/>
                </a:solidFill>
                <a:hlinkClick r:id="rId6"/>
              </a:rPr>
              <a:t>https://cloud.google.com/ai-platform/docs/clv-prediction-with-offline-training-train</a:t>
            </a:r>
            <a:r>
              <a:rPr lang="en">
                <a:solidFill>
                  <a:schemeClr val="dk1"/>
                </a:solidFill>
              </a:rPr>
              <a:t> [Google 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6. </a:t>
            </a:r>
            <a:r>
              <a:rPr lang="en" u="sng">
                <a:solidFill>
                  <a:schemeClr val="hlink"/>
                </a:solidFill>
                <a:hlinkClick r:id="rId7"/>
              </a:rPr>
              <a:t>https://revvence.com/blog/a-metrics-driven-approach-to-evaluating-genai-use-cases-in-the-finance-function</a:t>
            </a:r>
            <a:r>
              <a:rPr lang="en">
                <a:solidFill>
                  <a:schemeClr val="dk1"/>
                </a:solidFill>
              </a:rPr>
              <a:t> [Revvence]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1d089d489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1d089d489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ABHINEET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solidFill>
                  <a:schemeClr val="dk1"/>
                </a:solidFill>
              </a:rPr>
              <a:t>Derived from metrics discovered from our research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new metrics are discovered, we would need to adjust above formulas accordingly</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1d089d489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1d089d489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ABHINEET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Derived from metrics discovered from our research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new metrics are discovered, we would need to adjust above formulas accordingly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1d089d489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1d089d489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ABHINEET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Latex Equation:  \text{ROI} = \frac{\left( \text{Revenue} + \text{Cost Savings} + \text{Market Growth} + \text{User Retention} + \text{Competitive Advantage} \right) - \left( \text{Implementation Costs} + \text{Operational Costs} + \text{Model Training Costs} + \text{Data Costs} + \text{Inference Costs} \right)}{\left( \text{Implementation Costs} + \text{Operational Costs} + \text{Model Training Costs} + \text{Data Costs} + \text{Inference Costs} \right)} \times 100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1d089d489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1d089d489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ABHINEET</a:t>
            </a:r>
            <a:br>
              <a:rPr lang="en"/>
            </a:br>
            <a:br>
              <a:rPr lang="en"/>
            </a:br>
            <a:endParaRPr/>
          </a:p>
          <a:p>
            <a:pPr indent="0" lvl="0" marL="0" rtl="0" algn="l">
              <a:spcBef>
                <a:spcPts val="0"/>
              </a:spcBef>
              <a:spcAft>
                <a:spcPts val="0"/>
              </a:spcAft>
              <a:buNone/>
            </a:pPr>
            <a:r>
              <a:rPr lang="en"/>
              <a:t>Link to Codebase: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1d089d489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1d089d489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ABHINEET</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Link to Codebase: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1d615eb7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1d615eb7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1d0d481e66_0_1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d0d481e66_0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PRANAV</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067548199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67548199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MBALI</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1c582c6cf1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1c582c6cf1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PRANAV</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1d5dfd48a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1d5dfd48a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1d615eb7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1d615eb7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d615eb7d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d615eb7d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d615eb7d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1d615eb7d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1d615eb7d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1d615eb7d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1d615eb7d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1d615eb7d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1d693268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1d693268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1c582c6cf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1c582c6cf1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Ray and I will be discussing the Process dimension within IT Infrastructure:</a:t>
            </a:r>
            <a:endParaRPr/>
          </a:p>
          <a:p>
            <a:pPr indent="0" lvl="0" marL="0" rtl="0" algn="l">
              <a:spcBef>
                <a:spcPts val="0"/>
              </a:spcBef>
              <a:spcAft>
                <a:spcPts val="0"/>
              </a:spcAft>
              <a:buNone/>
            </a:pPr>
            <a:r>
              <a:rPr lang="en"/>
              <a:t>It breaks down into two areas: Data Management and Asset Management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1cef6fa5a7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1cef6fa5a7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MBALI</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the digital era, effective data management processes are vital for ensuring organizational success. Therefore, these processes encompass data storage, processing, access, and security, all of which directly impact operational efficiency, decision-making, and compliance. Benchmarking in this area enables organizations to: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Identify gaps</a:t>
            </a:r>
            <a:r>
              <a:rPr lang="en">
                <a:solidFill>
                  <a:schemeClr val="dk1"/>
                </a:solidFill>
              </a:rPr>
              <a:t> in current practices compared to industry leaders.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Optimize decision-making</a:t>
            </a:r>
            <a:r>
              <a:rPr lang="en">
                <a:solidFill>
                  <a:schemeClr val="dk1"/>
                </a:solidFill>
              </a:rPr>
              <a:t> regarding storage solutions, data governance, and scalability.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675481995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675481995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1cef6fa5a7_0_3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1cef6fa5a7_0_3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a:t>
            </a:r>
            <a:r>
              <a:rPr lang="en"/>
              <a:t>purpose</a:t>
            </a:r>
            <a:r>
              <a:rPr lang="en"/>
              <a:t> of this project, the specific data management use case focuses on data storage utilization &amp; recovery time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Benchmarking these metrics provides organizations with the ability to:</a:t>
            </a:r>
            <a:endParaRPr/>
          </a:p>
          <a:p>
            <a:pPr indent="-298450" lvl="0" marL="457200" rtl="0" algn="l">
              <a:lnSpc>
                <a:spcPct val="115000"/>
              </a:lnSpc>
              <a:spcBef>
                <a:spcPts val="1200"/>
              </a:spcBef>
              <a:spcAft>
                <a:spcPts val="0"/>
              </a:spcAft>
              <a:buClr>
                <a:schemeClr val="dk1"/>
              </a:buClr>
              <a:buSzPts val="1100"/>
              <a:buChar char="●"/>
            </a:pPr>
            <a:r>
              <a:rPr lang="en"/>
              <a:t>Compare their performance against industry standards and market competitors.</a:t>
            </a:r>
            <a:endParaRPr/>
          </a:p>
          <a:p>
            <a:pPr indent="-298450" lvl="0" marL="457200" rtl="0" algn="l">
              <a:lnSpc>
                <a:spcPct val="115000"/>
              </a:lnSpc>
              <a:spcBef>
                <a:spcPts val="0"/>
              </a:spcBef>
              <a:spcAft>
                <a:spcPts val="0"/>
              </a:spcAft>
              <a:buClr>
                <a:schemeClr val="dk1"/>
              </a:buClr>
              <a:buSzPts val="1100"/>
              <a:buChar char="●"/>
            </a:pPr>
            <a:r>
              <a:rPr lang="en"/>
              <a:t>Identify inefficiencies or risks in their current data management processes.</a:t>
            </a:r>
            <a:endParaRPr/>
          </a:p>
          <a:p>
            <a:pPr indent="-298450" lvl="0" marL="457200" rtl="0" algn="l">
              <a:lnSpc>
                <a:spcPct val="115000"/>
              </a:lnSpc>
              <a:spcBef>
                <a:spcPts val="0"/>
              </a:spcBef>
              <a:spcAft>
                <a:spcPts val="0"/>
              </a:spcAft>
              <a:buClr>
                <a:schemeClr val="dk1"/>
              </a:buClr>
              <a:buSzPts val="1100"/>
              <a:buChar char="●"/>
            </a:pPr>
            <a:r>
              <a:rPr lang="en"/>
              <a:t>Support decision-making for capacity planning, system upgrades, or cost management.</a:t>
            </a:r>
            <a:endParaRPr/>
          </a:p>
          <a:p>
            <a:pPr indent="-298450" lvl="0" marL="457200" rtl="0" algn="l">
              <a:lnSpc>
                <a:spcPct val="115000"/>
              </a:lnSpc>
              <a:spcBef>
                <a:spcPts val="0"/>
              </a:spcBef>
              <a:spcAft>
                <a:spcPts val="0"/>
              </a:spcAft>
              <a:buClr>
                <a:schemeClr val="dk1"/>
              </a:buClr>
              <a:buSzPts val="1100"/>
              <a:buChar char="●"/>
            </a:pPr>
            <a:r>
              <a:rPr lang="en"/>
              <a:t>Ensure operational resilience, data accessibility, and compliance with business continuity standards.</a:t>
            </a:r>
            <a:endParaRPr/>
          </a:p>
          <a:p>
            <a:pPr indent="0" lvl="0" marL="0" rtl="0" algn="l">
              <a:lnSpc>
                <a:spcPct val="115000"/>
              </a:lnSpc>
              <a:spcBef>
                <a:spcPts val="1200"/>
              </a:spcBef>
              <a:spcAft>
                <a:spcPts val="0"/>
              </a:spcAft>
              <a:buClr>
                <a:schemeClr val="dk1"/>
              </a:buClr>
              <a:buSzPts val="1100"/>
              <a:buFont typeface="Arial"/>
              <a:buNone/>
            </a:pPr>
            <a:r>
              <a:rPr lang="en"/>
              <a:t>By monitoring and optimizing these metrics, organizations can achieve scalable, secure, and cost-effective data management solutions.</a:t>
            </a:r>
            <a:endParaRPr/>
          </a:p>
          <a:p>
            <a:pPr indent="0" lvl="0" marL="0" rtl="0" algn="l">
              <a:spcBef>
                <a:spcPts val="12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1cef6fa5a7_0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1cef6fa5a7_0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MBALI</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Next, we focused on three specific metrics:</a:t>
            </a:r>
            <a:endParaRPr sz="1200"/>
          </a:p>
          <a:p>
            <a:pPr indent="-304800" lvl="0" marL="457200" rtl="0" algn="l">
              <a:spcBef>
                <a:spcPts val="0"/>
              </a:spcBef>
              <a:spcAft>
                <a:spcPts val="0"/>
              </a:spcAft>
              <a:buSzPts val="1200"/>
              <a:buChar char="-"/>
            </a:pPr>
            <a:r>
              <a:rPr lang="en" sz="1200"/>
              <a:t>Storage Utilization Rate </a:t>
            </a:r>
            <a:endParaRPr sz="1200"/>
          </a:p>
          <a:p>
            <a:pPr indent="-304800" lvl="0" marL="457200" rtl="0" algn="l">
              <a:spcBef>
                <a:spcPts val="0"/>
              </a:spcBef>
              <a:spcAft>
                <a:spcPts val="0"/>
              </a:spcAft>
              <a:buSzPts val="1200"/>
              <a:buChar char="-"/>
            </a:pPr>
            <a:r>
              <a:rPr lang="en" sz="1200"/>
              <a:t>Access Latency</a:t>
            </a:r>
            <a:endParaRPr sz="1200"/>
          </a:p>
          <a:p>
            <a:pPr indent="-304800" lvl="0" marL="457200" rtl="0" algn="l">
              <a:spcBef>
                <a:spcPts val="0"/>
              </a:spcBef>
              <a:spcAft>
                <a:spcPts val="0"/>
              </a:spcAft>
              <a:buSzPts val="1200"/>
              <a:buChar char="-"/>
            </a:pPr>
            <a:r>
              <a:rPr lang="en" sz="1200"/>
              <a:t>Recovery Time Objective (RTO)</a:t>
            </a:r>
            <a:endParaRPr sz="1200"/>
          </a:p>
          <a:p>
            <a:pPr indent="0" lvl="0" marL="0" rtl="0" algn="l">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Storage Utilization Rate - </a:t>
            </a:r>
            <a:r>
              <a:rPr lang="en" sz="1200">
                <a:solidFill>
                  <a:schemeClr val="dk1"/>
                </a:solidFill>
                <a:latin typeface="Roboto"/>
                <a:ea typeface="Roboto"/>
                <a:cs typeface="Roboto"/>
                <a:sym typeface="Roboto"/>
              </a:rPr>
              <a:t>Measures the proportion of allocated storage actively in use.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Access Latency - The speed at which data is retrieved from storage systems.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Recovery Time Objective (RTO) - Measures the time required to restore data systems after an outage.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Our target benchmarks for each are 70-80% storage utilization, less than 20 ms for access latency, less than an hour for recovery time objective.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When it comes to decision-making several inferences have been made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Storage Utilization Rate: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Low Utilization:</a:t>
            </a:r>
            <a:r>
              <a:rPr lang="en" sz="1200">
                <a:solidFill>
                  <a:schemeClr val="dk1"/>
                </a:solidFill>
              </a:rPr>
              <a:t> Suggests over-provisioning or underutilized resources requiring redistribution.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High Utilization:</a:t>
            </a:r>
            <a:r>
              <a:rPr lang="en" sz="1200">
                <a:solidFill>
                  <a:schemeClr val="dk1"/>
                </a:solidFill>
              </a:rPr>
              <a:t> Highlights risks of storage saturation, necessitating capacity expansion or optimization.</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chemeClr val="dk1"/>
                </a:solidFill>
                <a:latin typeface="Roboto"/>
                <a:ea typeface="Roboto"/>
                <a:cs typeface="Roboto"/>
                <a:sym typeface="Roboto"/>
              </a:rPr>
              <a:t>Access Latency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High Latency:</a:t>
            </a:r>
            <a:r>
              <a:rPr lang="en" sz="1200">
                <a:solidFill>
                  <a:schemeClr val="dk1"/>
                </a:solidFill>
              </a:rPr>
              <a:t> Indicates inefficiencies in storage configurations or network bottlenecks.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Low Latency:</a:t>
            </a:r>
            <a:r>
              <a:rPr lang="en" sz="1200">
                <a:solidFill>
                  <a:schemeClr val="dk1"/>
                </a:solidFill>
              </a:rPr>
              <a:t> Ensures smooth operations and better user experiences.</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chemeClr val="dk1"/>
                </a:solidFill>
              </a:rPr>
              <a:t>Recovery Time Objective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High RTO:</a:t>
            </a:r>
            <a:r>
              <a:rPr lang="en" sz="1200">
                <a:solidFill>
                  <a:schemeClr val="dk1"/>
                </a:solidFill>
              </a:rPr>
              <a:t> Signals inadequacies in backup or recovery processes.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Low RTO:</a:t>
            </a:r>
            <a:r>
              <a:rPr lang="en" sz="1200">
                <a:solidFill>
                  <a:schemeClr val="dk1"/>
                </a:solidFill>
              </a:rPr>
              <a:t> Enhances operational resilience and minimizes financial losses during disruptions.</a:t>
            </a:r>
            <a:endParaRPr sz="1200">
              <a:solidFill>
                <a:schemeClr val="dk1"/>
              </a:solidFill>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1cef6fa5a7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1cef6fa5a7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a:solidFill>
                  <a:schemeClr val="dk1"/>
                </a:solidFill>
              </a:rPr>
              <a:t>MBALI</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a:solidFill>
                  <a:schemeClr val="dk1"/>
                </a:solidFill>
              </a:rPr>
              <a:t>Insights: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Cloud Storage</a:t>
            </a:r>
            <a:r>
              <a:rPr lang="en">
                <a:solidFill>
                  <a:schemeClr val="dk1"/>
                </a:solidFill>
              </a:rPr>
              <a:t> and </a:t>
            </a:r>
            <a:r>
              <a:rPr b="1" lang="en">
                <a:solidFill>
                  <a:schemeClr val="dk1"/>
                </a:solidFill>
              </a:rPr>
              <a:t>InHouse Storage</a:t>
            </a:r>
            <a:r>
              <a:rPr lang="en">
                <a:solidFill>
                  <a:schemeClr val="dk1"/>
                </a:solidFill>
              </a:rPr>
              <a:t> costs are the largest contributors to overall costs, with higher medians and variability compared to Backup and Maintenance costs.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Cloud Storage costs exhibit more outliers and variability than InHouse Storage, suggesting that costs can fluctuate significantly depending on the setup or scale of use.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Backup and Maintenance costs are relatively stable, with smaller ranges and fewer outliers.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1cef6fa5a7_0_3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1cef6fa5a7_0_3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MBALI</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graph displays the annual growth rate in storage spending over a time period. Key insights that can be drawn from the data include: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Volatility in Growth Rates</a:t>
            </a:r>
            <a:r>
              <a:rPr lang="en">
                <a:solidFill>
                  <a:schemeClr val="dk1"/>
                </a:solidFill>
              </a:rPr>
              <a:t>: The graph shows significant fluctuations in the annual growth rate, indicating periods of both rapid increases and decreases in storage spending. Peaks and troughs may correlate with external factors like changes in business priorities, economic conditions, or technological advancements.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Lack of a Clear Trend</a:t>
            </a:r>
            <a:r>
              <a:rPr lang="en">
                <a:solidFill>
                  <a:schemeClr val="dk1"/>
                </a:solidFill>
              </a:rPr>
              <a:t>: Over time, there doesn't seem to be a consistent upward or downward trend, which may imply that storage spending is highly reactive to short-term needs or external pressures rather than driven by a steady growth strategy.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Potential Areas for Analysis</a:t>
            </a:r>
            <a:r>
              <a:rPr lang="en">
                <a:solidFill>
                  <a:schemeClr val="dk1"/>
                </a:solidFill>
              </a:rPr>
              <a:t>: The most extreme peaks and dips could warrant further investigation to identify their causes, which may help to understand patterns and make more predictable budgeting or investment decisions in the future.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1d034c19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1d034c19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MBALI</a:t>
            </a:r>
            <a:endParaRPr/>
          </a:p>
          <a:p>
            <a:pPr indent="0" lvl="0" marL="0" rtl="0" algn="l">
              <a:lnSpc>
                <a:spcPct val="115000"/>
              </a:lnSpc>
              <a:spcBef>
                <a:spcPts val="1200"/>
              </a:spcBef>
              <a:spcAft>
                <a:spcPts val="0"/>
              </a:spcAft>
              <a:buNone/>
            </a:pPr>
            <a:r>
              <a:rPr lang="en">
                <a:solidFill>
                  <a:schemeClr val="dk1"/>
                </a:solidFill>
              </a:rPr>
              <a:t>This graph shows </a:t>
            </a:r>
            <a:r>
              <a:rPr b="1" lang="en">
                <a:solidFill>
                  <a:schemeClr val="dk1"/>
                </a:solidFill>
              </a:rPr>
              <a:t>historical storage spending</a:t>
            </a:r>
            <a:r>
              <a:rPr lang="en">
                <a:solidFill>
                  <a:schemeClr val="dk1"/>
                </a:solidFill>
              </a:rPr>
              <a:t> with a </a:t>
            </a:r>
            <a:r>
              <a:rPr b="1" lang="en">
                <a:solidFill>
                  <a:schemeClr val="dk1"/>
                </a:solidFill>
              </a:rPr>
              <a:t>moving average forecast</a:t>
            </a:r>
            <a:r>
              <a:rPr lang="en">
                <a:solidFill>
                  <a:schemeClr val="dk1"/>
                </a:solidFill>
              </a:rPr>
              <a:t> over time.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Some key insights include: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Volatile Historical Spending</a:t>
            </a:r>
            <a:r>
              <a:rPr lang="en">
                <a:solidFill>
                  <a:schemeClr val="dk1"/>
                </a:solidFill>
              </a:rPr>
              <a:t>: The blue line represents substantial fluctuations in storage spending over time which suggests that storage demands or budgeting priorities have been inconsistent.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Smoothing Effect of Moving Average</a:t>
            </a:r>
            <a:r>
              <a:rPr lang="en">
                <a:solidFill>
                  <a:schemeClr val="dk1"/>
                </a:solidFill>
              </a:rPr>
              <a:t>: The orange dashed line (moving average) smooths out short-term fluctuations which reveals that there is a underlying trend.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Forecast Stability</a:t>
            </a:r>
            <a:r>
              <a:rPr lang="en">
                <a:solidFill>
                  <a:schemeClr val="dk1"/>
                </a:solidFill>
              </a:rPr>
              <a:t>: The green dashed line (moving average forecast) projects future spending based on historical data. It’s a relatively stable forecast which indicates an expectation of reduced volatility, thus we can assume that current trends will persist.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Potential Budgeting Insight</a:t>
            </a:r>
            <a:r>
              <a:rPr lang="en">
                <a:solidFill>
                  <a:schemeClr val="dk1"/>
                </a:solidFill>
              </a:rPr>
              <a:t>: The smoothing and forecast suggest opportunities to stabilize storage spending by analyzing peak spending periods and addressing inefficiencies.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1cef6fa5a7_0_3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1cef6fa5a7_0_3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proposed several optimization strategies as final recommendations for data management they include: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Dynamic Data Tiering</a:t>
            </a:r>
            <a:endParaRPr/>
          </a:p>
          <a:p>
            <a:pPr indent="-298450" lvl="0" marL="457200" rtl="0" algn="l">
              <a:spcBef>
                <a:spcPts val="0"/>
              </a:spcBef>
              <a:spcAft>
                <a:spcPts val="0"/>
              </a:spcAft>
              <a:buSzPts val="1100"/>
              <a:buAutoNum type="arabicPeriod"/>
            </a:pPr>
            <a:r>
              <a:rPr lang="en"/>
              <a:t>Predictive Storage Scaling</a:t>
            </a:r>
            <a:endParaRPr/>
          </a:p>
          <a:p>
            <a:pPr indent="-298450" lvl="0" marL="457200" rtl="0" algn="l">
              <a:spcBef>
                <a:spcPts val="0"/>
              </a:spcBef>
              <a:spcAft>
                <a:spcPts val="0"/>
              </a:spcAft>
              <a:buSzPts val="1100"/>
              <a:buAutoNum type="arabicPeriod"/>
            </a:pPr>
            <a:r>
              <a:rPr lang="en"/>
              <a:t>Real-TIme Monitoring &amp; Alerts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1cef6fa5a7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1cef6fa5a7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1d022e88d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d022e88d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1d022e88d7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1d022e88d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1d022e88d7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1d022e88d7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675481995_0_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0675481995_0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1d022e88d7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1d022e88d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1d022e88d7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1d022e88d7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1d022e88d7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1d022e88d7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1d022e88d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1d022e88d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1d0d481e66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1d0d481e66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0" lvl="0" marL="0" rtl="0" algn="l">
              <a:spcBef>
                <a:spcPts val="0"/>
              </a:spcBef>
              <a:spcAft>
                <a:spcPts val="0"/>
              </a:spcAft>
              <a:buNone/>
            </a:pPr>
            <a:r>
              <a:rPr lang="en" sz="900">
                <a:solidFill>
                  <a:schemeClr val="dk1"/>
                </a:solidFill>
              </a:rPr>
              <a:t>I’ll be talking about Security benchmarking. Security benchmarking involves comparing an organization's cybersecurity metrics against industry standards or best practices. It helps identify gaps, measure progress, and prioritize improvements to ensure the organization is well-equipped to handle threats effectively.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1c582c6cf1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1c582c6cf1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0" lvl="0" marL="0" rtl="0" algn="l">
              <a:spcBef>
                <a:spcPts val="0"/>
              </a:spcBef>
              <a:spcAft>
                <a:spcPts val="0"/>
              </a:spcAft>
              <a:buNone/>
            </a:pPr>
            <a:r>
              <a:rPr lang="en"/>
              <a:t>Let’s first explore why security benchmarking is essential and why there’s an urgent need for it. A 2024 study by IBM and the Ponemon Institute revealed that the average cost of a data breach is $4.88 million, marking a 10% increase from 2023. This figure is based on insights from 604 organizations and 3,556 cybersecurity and business leaders who experienced breaches.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1d5dfd48ab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1d5dfd48ab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0" lvl="0" marL="0" rtl="0" algn="l">
              <a:spcBef>
                <a:spcPts val="0"/>
              </a:spcBef>
              <a:spcAft>
                <a:spcPts val="0"/>
              </a:spcAft>
              <a:buNone/>
            </a:pPr>
            <a:r>
              <a:rPr lang="en"/>
              <a:t>Data breaches have a significant impact on small businesses, often leaving them more vulnerable due to limited resources and security measures, sometimes even going out of business in 6 months. 95% of these attacks happen because of human error.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these alarming statistics, we have identified key areas within security for benchmarking, along with the critical metrics that must be tracked.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1d5dfd48ab_4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1d5dfd48ab_4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0" lvl="0" marL="0" rtl="0" algn="l">
              <a:spcBef>
                <a:spcPts val="0"/>
              </a:spcBef>
              <a:spcAft>
                <a:spcPts val="0"/>
              </a:spcAft>
              <a:buNone/>
            </a:pPr>
            <a:r>
              <a:rPr lang="en"/>
              <a:t>While organizations have security systems in place, threats and attacks remain inevitable. When these threats succeed, it is crucial for companies to act swiftly in identifying and mitigating them. Key metrics under threat detection and response include:</a:t>
            </a:r>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Mean Time to Detect (MTTD):</a:t>
            </a:r>
            <a:r>
              <a:rPr lang="en" sz="900">
                <a:solidFill>
                  <a:schemeClr val="dk1"/>
                </a:solidFill>
              </a:rPr>
              <a:t> This measures how quickly a threat is identified once it enters the system. A shorter MTTD minimizes the window of opportunity for attackers."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a:t>
            </a:r>
            <a:r>
              <a:rPr b="1" lang="en" sz="900">
                <a:solidFill>
                  <a:schemeClr val="dk1"/>
                </a:solidFill>
              </a:rPr>
              <a:t>Mean Time to Acknowledge (MTTA):</a:t>
            </a:r>
            <a:r>
              <a:rPr lang="en" sz="900">
                <a:solidFill>
                  <a:schemeClr val="dk1"/>
                </a:solidFill>
              </a:rPr>
              <a:t> This tracks the time it takes to confirm and act on a detected threat, reflecting the responsiveness of the cybersecurity team."</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a:t>
            </a:r>
            <a:r>
              <a:rPr b="1" lang="en" sz="900">
                <a:solidFill>
                  <a:schemeClr val="dk1"/>
                </a:solidFill>
              </a:rPr>
              <a:t>Mean Time to Contain (MTTC):</a:t>
            </a:r>
            <a:r>
              <a:rPr lang="en" sz="900">
                <a:solidFill>
                  <a:schemeClr val="dk1"/>
                </a:solidFill>
              </a:rPr>
              <a:t> This measures how quickly the threat is isolated to prevent further damage."</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a:t>
            </a:r>
            <a:r>
              <a:rPr b="1" lang="en" sz="900">
                <a:solidFill>
                  <a:schemeClr val="dk1"/>
                </a:solidFill>
              </a:rPr>
              <a:t>Mean Time to Resolve (MTTR):</a:t>
            </a:r>
            <a:r>
              <a:rPr lang="en" sz="900">
                <a:solidFill>
                  <a:schemeClr val="dk1"/>
                </a:solidFill>
              </a:rPr>
              <a:t> This represents the total time needed to completely mitigate the threat and restore normal operations.</a:t>
            </a:r>
            <a:endParaRPr sz="900">
              <a:solidFill>
                <a:schemeClr val="dk1"/>
              </a:solidFill>
            </a:endParaRPr>
          </a:p>
          <a:p>
            <a:pPr indent="0" lvl="0" marL="0" rtl="0" algn="l">
              <a:spcBef>
                <a:spcPts val="0"/>
              </a:spcBef>
              <a:spcAft>
                <a:spcPts val="0"/>
              </a:spcAft>
              <a:buNone/>
            </a:pPr>
            <a:r>
              <a:rPr lang="en"/>
              <a:t>Additionally, regular virus scanning plays a vital role in the prompt detection of potential threats or attacks.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1d5dfd48ab_4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1d5dfd48ab_4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0" lvl="0" marL="0" rtl="0" algn="l">
              <a:lnSpc>
                <a:spcPct val="115000"/>
              </a:lnSpc>
              <a:spcBef>
                <a:spcPts val="900"/>
              </a:spcBef>
              <a:spcAft>
                <a:spcPts val="0"/>
              </a:spcAft>
              <a:buNone/>
            </a:pPr>
            <a:r>
              <a:rPr lang="en">
                <a:solidFill>
                  <a:schemeClr val="dk1"/>
                </a:solidFill>
                <a:latin typeface="Roboto"/>
                <a:ea typeface="Roboto"/>
                <a:cs typeface="Roboto"/>
                <a:sym typeface="Roboto"/>
              </a:rPr>
              <a:t>A survey carried out in 2023 is a good representation of what average looks like regarding detection and response. They found that over 50% of organizations surveyed had a MTTD of less than 5 hours, with 25% of organizations having a MTTD of 60 minutes or less. </a:t>
            </a:r>
            <a:endParaRPr>
              <a:solidFill>
                <a:schemeClr val="dk1"/>
              </a:solidFill>
              <a:latin typeface="Roboto"/>
              <a:ea typeface="Roboto"/>
              <a:cs typeface="Roboto"/>
              <a:sym typeface="Roboto"/>
            </a:endParaRPr>
          </a:p>
          <a:p>
            <a:pPr indent="0" lvl="0" marL="0" rtl="0" algn="l">
              <a:lnSpc>
                <a:spcPct val="115000"/>
              </a:lnSpc>
              <a:spcBef>
                <a:spcPts val="900"/>
              </a:spcBef>
              <a:spcAft>
                <a:spcPts val="900"/>
              </a:spcAft>
              <a:buNone/>
            </a:pPr>
            <a:r>
              <a:rPr lang="en">
                <a:solidFill>
                  <a:schemeClr val="dk1"/>
                </a:solidFill>
                <a:latin typeface="Roboto"/>
                <a:ea typeface="Roboto"/>
                <a:cs typeface="Roboto"/>
                <a:sym typeface="Roboto"/>
              </a:rPr>
              <a:t>Managing risk is becoming more challenging as the number of vulnerabilities increases, often reaching thousands or more. Additionally, the average time to fix these issues has grown to about 270 days.</a:t>
            </a:r>
            <a:endParaRPr>
              <a:solidFill>
                <a:schemeClr val="dk1"/>
              </a:solidFill>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1d5dfd48ab_4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1d5dfd48ab_4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Shorter detection and response times correlate with faster containment and recovery, essential for reducing damage and recovery costs. Virus Infection Monitoring can complement detection and response benchmarks by showing effectiveness in prevention.  Reducing MTTR, MTTC, and MTTA should correlate with lower total costs.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365e1e171ab06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365e1e171ab06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1d5dfd48ab_4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1d5dfd48ab_4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This plot demonstrates a positive correlation between </a:t>
            </a:r>
            <a:r>
              <a:rPr b="1" lang="en" sz="900">
                <a:solidFill>
                  <a:schemeClr val="dk1"/>
                </a:solidFill>
              </a:rPr>
              <a:t>Mean Time to Resolve (MTTR)</a:t>
            </a:r>
            <a:r>
              <a:rPr lang="en" sz="900">
                <a:solidFill>
                  <a:schemeClr val="dk1"/>
                </a:solidFill>
              </a:rPr>
              <a:t> and </a:t>
            </a:r>
            <a:r>
              <a:rPr b="1" lang="en" sz="900">
                <a:solidFill>
                  <a:schemeClr val="dk1"/>
                </a:solidFill>
              </a:rPr>
              <a:t>Response and Recovery Costs</a:t>
            </a:r>
            <a:r>
              <a:rPr lang="en" sz="900">
                <a:solidFill>
                  <a:schemeClr val="dk1"/>
                </a:solidFill>
              </a:rPr>
              <a:t>, indicating that longer resolution times lead to higher costs.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1d5dfd48ab_4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1d5dfd48ab_4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The line plot highlights that the </a:t>
            </a:r>
            <a:r>
              <a:rPr b="1" lang="en" sz="900">
                <a:solidFill>
                  <a:schemeClr val="dk1"/>
                </a:solidFill>
              </a:rPr>
              <a:t>Mean Time to Resolve (MTTR)</a:t>
            </a:r>
            <a:r>
              <a:rPr lang="en" sz="900">
                <a:solidFill>
                  <a:schemeClr val="dk1"/>
                </a:solidFill>
              </a:rPr>
              <a:t> is consistently higher than the </a:t>
            </a:r>
            <a:r>
              <a:rPr b="1" lang="en" sz="900">
                <a:solidFill>
                  <a:schemeClr val="dk1"/>
                </a:solidFill>
              </a:rPr>
              <a:t>Mean Time to Detect (MTTD)</a:t>
            </a:r>
            <a:r>
              <a:rPr lang="en" sz="900">
                <a:solidFill>
                  <a:schemeClr val="dk1"/>
                </a:solidFill>
              </a:rPr>
              <a:t> across all observations, which is expected as resolution involves more steps.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Significant variability in MTTR suggests inefficiencies or complexities in resolution processes.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1d5dfd48ab_4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1d5dfd48ab_4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0" lvl="0" marL="0" rtl="0" algn="l">
              <a:lnSpc>
                <a:spcPct val="115000"/>
              </a:lnSpc>
              <a:spcBef>
                <a:spcPts val="900"/>
              </a:spcBef>
              <a:spcAft>
                <a:spcPts val="0"/>
              </a:spcAft>
              <a:buClr>
                <a:schemeClr val="dk1"/>
              </a:buClr>
              <a:buSzPts val="1100"/>
              <a:buFont typeface="Arial"/>
              <a:buNone/>
            </a:pPr>
            <a:r>
              <a:rPr lang="en">
                <a:solidFill>
                  <a:schemeClr val="dk1"/>
                </a:solidFill>
              </a:rPr>
              <a:t>These are a few more areas we researched, which can help prevent these attacks:</a:t>
            </a:r>
            <a:endParaRPr>
              <a:solidFill>
                <a:schemeClr val="dk1"/>
              </a:solidFill>
            </a:endParaRPr>
          </a:p>
          <a:p>
            <a:pPr indent="-285750" lvl="0" marL="457200" rtl="0" algn="l">
              <a:lnSpc>
                <a:spcPct val="115000"/>
              </a:lnSpc>
              <a:spcBef>
                <a:spcPts val="900"/>
              </a:spcBef>
              <a:spcAft>
                <a:spcPts val="0"/>
              </a:spcAft>
              <a:buClr>
                <a:schemeClr val="dk1"/>
              </a:buClr>
              <a:buSzPts val="900"/>
              <a:buAutoNum type="arabicPeriod"/>
            </a:pPr>
            <a:r>
              <a:rPr b="1" lang="en" sz="900">
                <a:solidFill>
                  <a:schemeClr val="dk1"/>
                </a:solidFill>
              </a:rPr>
              <a:t>Vulnerability and Patch Management:</a:t>
            </a:r>
            <a:r>
              <a:rPr lang="en" sz="900">
                <a:solidFill>
                  <a:schemeClr val="dk1"/>
                </a:solidFill>
              </a:rPr>
              <a:t> Ensures known security gaps are addressed promptly, preventing attackers from exploiting weaknesses.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Data Loss Prevention and Access Control:</a:t>
            </a:r>
            <a:r>
              <a:rPr lang="en" sz="900">
                <a:solidFill>
                  <a:schemeClr val="dk1"/>
                </a:solidFill>
              </a:rPr>
              <a:t> Protects sensitive information and restricts unauthorized access, reducing risks of data breaches.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Network Endpoint Security:</a:t>
            </a:r>
            <a:r>
              <a:rPr lang="en" sz="900">
                <a:solidFill>
                  <a:schemeClr val="dk1"/>
                </a:solidFill>
              </a:rPr>
              <a:t> Safeguards devices and networks from intrusions, ensuring secure communication and data integrity.</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Security Awareness and Policy Compliance:</a:t>
            </a:r>
            <a:r>
              <a:rPr lang="en" sz="900">
                <a:solidFill>
                  <a:schemeClr val="dk1"/>
                </a:solidFill>
              </a:rPr>
              <a:t> Educates employees on best practices, minimizing human error and ensuring adherence to security protocols.</a:t>
            </a:r>
            <a:br>
              <a:rPr lang="en" sz="900">
                <a:solidFill>
                  <a:schemeClr val="dk1"/>
                </a:solidFill>
              </a:rPr>
            </a:br>
            <a:br>
              <a:rPr lang="en" sz="900">
                <a:solidFill>
                  <a:schemeClr val="dk1"/>
                </a:solidFill>
              </a:rPr>
            </a:br>
            <a:r>
              <a:rPr lang="en" sz="900">
                <a:solidFill>
                  <a:schemeClr val="dk1"/>
                </a:solidFill>
              </a:rPr>
              <a:t>The detailed KPIs and metrics are provided in the appendix section.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1d0d481e66_0_2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1d0d481e66_0_2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had a few challenges along the way. We </a:t>
            </a:r>
            <a:r>
              <a:rPr lang="en"/>
              <a:t>found that it is quite difficult trying to build something novel.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some of our challenges include…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Trying to develop a novel framework came with countless meetings both internally and externally, back and forth messaging with the client, and advice from our faculty advisor.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 our efforts and the support of TCS and our advisor, we were able to conduct great work as a team and provide a framework that may support TCS and its clients.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1d0d481e66_0_1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1d0d481e66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MBALI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 the last 14 weeks, we learned a lot about collaboration and the </a:t>
            </a:r>
            <a:r>
              <a:rPr lang="en"/>
              <a:t>difficulty</a:t>
            </a:r>
            <a:r>
              <a:rPr lang="en"/>
              <a:t> of trying to develop something novel and </a:t>
            </a:r>
            <a:r>
              <a:rPr lang="en"/>
              <a:t>innovative</a:t>
            </a:r>
            <a:r>
              <a:rPr lang="en"/>
              <a:t>. In one of our most recent internal meetings, we reflected on all the work that we’ve done and a few quotes stood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quotes represent our progress, appreciation of our efforts, and an overall reflection of our collaboration as a team.</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1d0d481e66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1d0d481e66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1d0d481e66_0_3543:notes"/>
          <p:cNvSpPr txBox="1"/>
          <p:nvPr>
            <p:ph idx="1" type="body"/>
          </p:nvPr>
        </p:nvSpPr>
        <p:spPr>
          <a:xfrm>
            <a:off x="686421" y="4400238"/>
            <a:ext cx="5485200" cy="36009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MBALI</a:t>
            </a:r>
            <a:endParaRPr/>
          </a:p>
        </p:txBody>
      </p:sp>
      <p:sp>
        <p:nvSpPr>
          <p:cNvPr id="1077" name="Google Shape;1077;g31d0d481e66_0_3543: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06754819b5_1_46:notes"/>
          <p:cNvSpPr/>
          <p:nvPr>
            <p:ph idx="2" type="sldImg"/>
          </p:nvPr>
        </p:nvSpPr>
        <p:spPr>
          <a:xfrm>
            <a:off x="701951" y="1143000"/>
            <a:ext cx="5454098" cy="3085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7" name="Google Shape;1087;g306754819b5_1_46:notes"/>
          <p:cNvSpPr txBox="1"/>
          <p:nvPr>
            <p:ph idx="1" type="body"/>
          </p:nvPr>
        </p:nvSpPr>
        <p:spPr>
          <a:xfrm>
            <a:off x="686421" y="4400238"/>
            <a:ext cx="5485158" cy="3600762"/>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31cef6fa5a7_0_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31cef6fa5a7_0_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1d0d481e66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1d0d481e66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8d6b2eb57_1_6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08d6b2eb57_1_6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09c0a14b9d_0_0: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4" name="Google Shape;1104;g309c0a14b9d_0_0: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09a3ad4b9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309a3ad4b9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09a3ad4b9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09a3ad4b9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09a3ad4b9f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309a3ad4b9f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0969d0820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0969d0820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308d6b2eb57_1_3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308d6b2eb57_1_3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PRANAV</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308d6b2eb5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308d6b2eb5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PRANAV</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08d6b2eb57_1_6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08d6b2eb57_1_6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PRANAV</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08d6b2eb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08d6b2eb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ABHINEET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309385cc824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309385cc824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ABHINEET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675481995_0_1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0675481995_0_1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309385cc824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309385cc824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ABHINEET</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309385cc824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309385cc824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ABHINEET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31d5dfd48ab_4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31d5dfd48ab_4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1d5dfd48ab_4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31d5dfd48ab_4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31d5dfd48ab_4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31d5dfd48ab_4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31d5dfd48ab_4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31d5dfd48ab_4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31d5dfd48ab_4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31d5dfd48ab_4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09a3ad4b9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309a3ad4b9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31d5dfd48ab_4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31d5dfd48ab_4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309a3ad4b9f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309a3ad4b9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0675481995_0_1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0675481995_0_1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308d6b2eb5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308d6b2eb5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0675481995_0_1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30675481995_0_1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309a3ad4b9f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309a3ad4b9f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CHITRA</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308d6b2eb57_1_3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308d6b2eb57_1_3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PRANAV</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308d6b2eb57_1_3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308d6b2eb57_1_3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ABHINEET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lide">
  <p:cSld name="Intro Slide">
    <p:spTree>
      <p:nvGrpSpPr>
        <p:cNvPr id="56" name="Shape 56"/>
        <p:cNvGrpSpPr/>
        <p:nvPr/>
      </p:nvGrpSpPr>
      <p:grpSpPr>
        <a:xfrm>
          <a:off x="0" y="0"/>
          <a:ext cx="0" cy="0"/>
          <a:chOff x="0" y="0"/>
          <a:chExt cx="0" cy="0"/>
        </a:xfrm>
      </p:grpSpPr>
      <p:sp>
        <p:nvSpPr>
          <p:cNvPr id="57" name="Google Shape;57;p14"/>
          <p:cNvSpPr txBox="1"/>
          <p:nvPr>
            <p:ph type="ctrTitle"/>
          </p:nvPr>
        </p:nvSpPr>
        <p:spPr>
          <a:xfrm>
            <a:off x="628650" y="1111840"/>
            <a:ext cx="7886700" cy="47760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6192E"/>
              </a:buClr>
              <a:buSzPts val="3000"/>
              <a:buFont typeface="Open Sans Light"/>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628650" y="1588111"/>
            <a:ext cx="7886700" cy="396674"/>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SzPts val="1400"/>
              <a:buNone/>
              <a:defRPr sz="1800"/>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2" type="body"/>
          </p:nvPr>
        </p:nvSpPr>
        <p:spPr>
          <a:xfrm>
            <a:off x="628650" y="3453434"/>
            <a:ext cx="5342335" cy="30288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400"/>
              <a:buNone/>
              <a:defRPr b="0" i="0" sz="1800">
                <a:latin typeface="Open Sans"/>
                <a:ea typeface="Open Sans"/>
                <a:cs typeface="Open Sans"/>
                <a:sym typeface="Open Sans"/>
              </a:defRPr>
            </a:lvl1pPr>
            <a:lvl2pPr indent="-228600" lvl="1" marL="914400" algn="l">
              <a:lnSpc>
                <a:spcPct val="90000"/>
              </a:lnSpc>
              <a:spcBef>
                <a:spcPts val="400"/>
              </a:spcBef>
              <a:spcAft>
                <a:spcPts val="0"/>
              </a:spcAft>
              <a:buSzPts val="1800"/>
              <a:buNone/>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14"/>
          <p:cNvSpPr txBox="1"/>
          <p:nvPr>
            <p:ph idx="3" type="body"/>
          </p:nvPr>
        </p:nvSpPr>
        <p:spPr>
          <a:xfrm>
            <a:off x="628650" y="3756314"/>
            <a:ext cx="5342335" cy="631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100"/>
              <a:buNone/>
              <a:defRPr sz="1400"/>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 name="Google Shape;6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6192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SzPts val="1500"/>
              <a:buChar char="o"/>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66" name="Shape 66"/>
        <p:cNvGrpSpPr/>
        <p:nvPr/>
      </p:nvGrpSpPr>
      <p:grpSpPr>
        <a:xfrm>
          <a:off x="0" y="0"/>
          <a:ext cx="0" cy="0"/>
          <a:chOff x="0" y="0"/>
          <a:chExt cx="0" cy="0"/>
        </a:xfrm>
      </p:grpSpPr>
      <p:sp>
        <p:nvSpPr>
          <p:cNvPr id="67" name="Google Shape;67;p16"/>
          <p:cNvSpPr txBox="1"/>
          <p:nvPr>
            <p:ph type="title"/>
          </p:nvPr>
        </p:nvSpPr>
        <p:spPr>
          <a:xfrm>
            <a:off x="600508" y="1246909"/>
            <a:ext cx="7886700" cy="1403422"/>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rgbClr val="A6192E"/>
              </a:buClr>
              <a:buSzPts val="4500"/>
              <a:buFont typeface="Open Sans Light"/>
              <a:buNone/>
              <a:defRPr i="1"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 name="Shape 69"/>
        <p:cNvGrpSpPr/>
        <p:nvPr/>
      </p:nvGrpSpPr>
      <p:grpSpPr>
        <a:xfrm>
          <a:off x="0" y="0"/>
          <a:ext cx="0" cy="0"/>
          <a:chOff x="0" y="0"/>
          <a:chExt cx="0" cy="0"/>
        </a:xfrm>
      </p:grpSpPr>
      <p:sp>
        <p:nvSpPr>
          <p:cNvPr id="70" name="Google Shape;70;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6192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SzPts val="1100"/>
              <a:buChar char="o"/>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SzPts val="1100"/>
              <a:buChar char="o"/>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6192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4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7" name="Google Shape;77;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SzPts val="1100"/>
              <a:buChar char="o"/>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4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9" name="Google Shape;79;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SzPts val="1100"/>
              <a:buChar char="o"/>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6192E"/>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 name="Shape 86"/>
        <p:cNvGrpSpPr/>
        <p:nvPr/>
      </p:nvGrpSpPr>
      <p:grpSpPr>
        <a:xfrm>
          <a:off x="0" y="0"/>
          <a:ext cx="0" cy="0"/>
          <a:chOff x="0" y="0"/>
          <a:chExt cx="0" cy="0"/>
        </a:xfrm>
      </p:grpSpPr>
      <p:sp>
        <p:nvSpPr>
          <p:cNvPr id="87" name="Google Shape;87;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6192E"/>
              </a:buClr>
              <a:buSzPts val="2400"/>
              <a:buFont typeface="Open Sans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49250" lvl="0" marL="457200" algn="l">
              <a:lnSpc>
                <a:spcPct val="90000"/>
              </a:lnSpc>
              <a:spcBef>
                <a:spcPts val="800"/>
              </a:spcBef>
              <a:spcAft>
                <a:spcPts val="0"/>
              </a:spcAft>
              <a:buSzPts val="1900"/>
              <a:buChar char="o"/>
              <a:defRPr sz="2400"/>
            </a:lvl1pPr>
            <a:lvl2pPr indent="-361950" lvl="1" marL="914400" algn="l">
              <a:lnSpc>
                <a:spcPct val="90000"/>
              </a:lnSpc>
              <a:spcBef>
                <a:spcPts val="400"/>
              </a:spcBef>
              <a:spcAft>
                <a:spcPts val="0"/>
              </a:spcAft>
              <a:buSzPts val="2100"/>
              <a:buChar char="•"/>
              <a:defRPr sz="2100"/>
            </a:lvl2pPr>
            <a:lvl3pPr indent="-342900" lvl="2" marL="1371600" algn="l">
              <a:lnSpc>
                <a:spcPct val="90000"/>
              </a:lnSpc>
              <a:spcBef>
                <a:spcPts val="400"/>
              </a:spcBef>
              <a:spcAft>
                <a:spcPts val="0"/>
              </a:spcAft>
              <a:buSzPts val="1800"/>
              <a:buChar char="▪"/>
              <a:defRPr sz="1800"/>
            </a:lvl3pPr>
            <a:lvl4pPr indent="-323850" lvl="3" marL="1828800" algn="l">
              <a:lnSpc>
                <a:spcPct val="90000"/>
              </a:lnSpc>
              <a:spcBef>
                <a:spcPts val="400"/>
              </a:spcBef>
              <a:spcAft>
                <a:spcPts val="0"/>
              </a:spcAft>
              <a:buSzPts val="1500"/>
              <a:buChar char="✔"/>
              <a:defRPr sz="1500"/>
            </a:lvl4pPr>
            <a:lvl5pPr indent="-323850" lvl="4" marL="2286000" algn="l">
              <a:lnSpc>
                <a:spcPct val="90000"/>
              </a:lnSpc>
              <a:spcBef>
                <a:spcPts val="400"/>
              </a:spcBef>
              <a:spcAft>
                <a:spcPts val="0"/>
              </a:spcAft>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89" name="Google Shape;89;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0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0" name="Google Shape;9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1" name="Shape 91"/>
        <p:cNvGrpSpPr/>
        <p:nvPr/>
      </p:nvGrpSpPr>
      <p:grpSpPr>
        <a:xfrm>
          <a:off x="0" y="0"/>
          <a:ext cx="0" cy="0"/>
          <a:chOff x="0" y="0"/>
          <a:chExt cx="0" cy="0"/>
        </a:xfrm>
      </p:grpSpPr>
      <p:sp>
        <p:nvSpPr>
          <p:cNvPr id="92" name="Google Shape;92;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6192E"/>
              </a:buClr>
              <a:buSzPts val="2400"/>
              <a:buFont typeface="Open Sans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2"/>
          <p:cNvSpPr/>
          <p:nvPr>
            <p:ph idx="2" type="pic"/>
          </p:nvPr>
        </p:nvSpPr>
        <p:spPr>
          <a:xfrm>
            <a:off x="3887391" y="740569"/>
            <a:ext cx="4629150" cy="3655219"/>
          </a:xfrm>
          <a:prstGeom prst="rect">
            <a:avLst/>
          </a:prstGeom>
          <a:noFill/>
          <a:ln>
            <a:noFill/>
          </a:ln>
        </p:spPr>
      </p:sp>
      <p:sp>
        <p:nvSpPr>
          <p:cNvPr id="94" name="Google Shape;94;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0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5" name="Google Shape;9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2.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6192E"/>
              </a:buClr>
              <a:buSzPts val="3300"/>
              <a:buFont typeface="Open Sans Light"/>
              <a:buNone/>
              <a:defRPr b="0" i="0" sz="3300" u="none" cap="none" strike="noStrike">
                <a:solidFill>
                  <a:srgbClr val="A6192E"/>
                </a:solidFill>
                <a:latin typeface="Open Sans Light"/>
                <a:ea typeface="Open Sans Light"/>
                <a:cs typeface="Open Sans Light"/>
                <a:sym typeface="Open Sans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rgbClr val="A6192E"/>
              </a:buClr>
              <a:buSzPts val="1700"/>
              <a:buFont typeface="Courier New"/>
              <a:buChar char="o"/>
              <a:defRPr b="0" i="0" sz="2100" u="none" cap="none" strike="noStrike">
                <a:solidFill>
                  <a:schemeClr val="dk1"/>
                </a:solidFill>
                <a:latin typeface="Open Sans"/>
                <a:ea typeface="Open Sans"/>
                <a:cs typeface="Open Sans"/>
                <a:sym typeface="Open Sans"/>
              </a:defRPr>
            </a:lvl1pPr>
            <a:lvl2pPr indent="-342900" lvl="1" marL="914400" marR="0" rtl="0" algn="l">
              <a:lnSpc>
                <a:spcPct val="90000"/>
              </a:lnSpc>
              <a:spcBef>
                <a:spcPts val="400"/>
              </a:spcBef>
              <a:spcAft>
                <a:spcPts val="0"/>
              </a:spcAft>
              <a:buClr>
                <a:srgbClr val="A6192E"/>
              </a:buClr>
              <a:buSzPts val="1800"/>
              <a:buFont typeface="Arial"/>
              <a:buChar char="•"/>
              <a:defRPr b="0" i="0" sz="1800" u="none" cap="none" strike="noStrike">
                <a:solidFill>
                  <a:schemeClr val="dk1"/>
                </a:solidFill>
                <a:latin typeface="Open Sans"/>
                <a:ea typeface="Open Sans"/>
                <a:cs typeface="Open Sans"/>
                <a:sym typeface="Open Sans"/>
              </a:defRPr>
            </a:lvl2pPr>
            <a:lvl3pPr indent="-323850" lvl="2" marL="1371600" marR="0" rtl="0" algn="l">
              <a:lnSpc>
                <a:spcPct val="90000"/>
              </a:lnSpc>
              <a:spcBef>
                <a:spcPts val="400"/>
              </a:spcBef>
              <a:spcAft>
                <a:spcPts val="0"/>
              </a:spcAft>
              <a:buClr>
                <a:srgbClr val="A6192E"/>
              </a:buClr>
              <a:buSzPts val="1500"/>
              <a:buFont typeface="Noto Sans Symbols"/>
              <a:buChar char="▪"/>
              <a:defRPr b="0" i="0" sz="1500" u="none" cap="none" strike="noStrike">
                <a:solidFill>
                  <a:schemeClr val="dk1"/>
                </a:solidFill>
                <a:latin typeface="Open Sans"/>
                <a:ea typeface="Open Sans"/>
                <a:cs typeface="Open Sans"/>
                <a:sym typeface="Open Sans"/>
              </a:defRPr>
            </a:lvl3pPr>
            <a:lvl4pPr indent="-317500" lvl="3" marL="1828800" marR="0" rtl="0" algn="l">
              <a:lnSpc>
                <a:spcPct val="90000"/>
              </a:lnSpc>
              <a:spcBef>
                <a:spcPts val="400"/>
              </a:spcBef>
              <a:spcAft>
                <a:spcPts val="0"/>
              </a:spcAft>
              <a:buClr>
                <a:srgbClr val="A6192E"/>
              </a:buClr>
              <a:buSzPts val="1400"/>
              <a:buFont typeface="Noto Sans Symbol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90000"/>
              </a:lnSpc>
              <a:spcBef>
                <a:spcPts val="400"/>
              </a:spcBef>
              <a:spcAft>
                <a:spcPts val="0"/>
              </a:spcAft>
              <a:buClr>
                <a:srgbClr val="A6192E"/>
              </a:buClr>
              <a:buSzPts val="1400"/>
              <a:buFont typeface="Arial"/>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53" name="Google Shape;53;p13"/>
          <p:cNvCxnSpPr/>
          <p:nvPr/>
        </p:nvCxnSpPr>
        <p:spPr>
          <a:xfrm rot="10800000">
            <a:off x="0" y="4857750"/>
            <a:ext cx="6738504" cy="0"/>
          </a:xfrm>
          <a:prstGeom prst="straightConnector1">
            <a:avLst/>
          </a:prstGeom>
          <a:solidFill>
            <a:schemeClr val="accent1"/>
          </a:solidFill>
          <a:ln cap="flat" cmpd="sng" w="9525">
            <a:solidFill>
              <a:srgbClr val="BB0000"/>
            </a:solidFill>
            <a:prstDash val="solid"/>
            <a:round/>
            <a:headEnd len="sm" w="sm" type="none"/>
            <a:tailEnd len="sm" w="sm" type="none"/>
          </a:ln>
        </p:spPr>
      </p:cxnSp>
      <p:pic>
        <p:nvPicPr>
          <p:cNvPr id="54" name="Google Shape;54;p13"/>
          <p:cNvPicPr preferRelativeResize="0"/>
          <p:nvPr/>
        </p:nvPicPr>
        <p:blipFill rotWithShape="1">
          <a:blip r:embed="rId1">
            <a:alphaModFix/>
          </a:blip>
          <a:srcRect b="0" l="0" r="0" t="0"/>
          <a:stretch/>
        </p:blipFill>
        <p:spPr>
          <a:xfrm>
            <a:off x="6912113" y="4418365"/>
            <a:ext cx="2128220" cy="637794"/>
          </a:xfrm>
          <a:prstGeom prst="rect">
            <a:avLst/>
          </a:prstGeom>
          <a:noFill/>
          <a:ln>
            <a:noFill/>
          </a:ln>
        </p:spPr>
      </p:pic>
      <p:sp>
        <p:nvSpPr>
          <p:cNvPr id="55" name="Google Shape;55;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Open Sans"/>
                <a:ea typeface="Open Sans"/>
                <a:cs typeface="Open Sans"/>
                <a:sym typeface="Open Sans"/>
              </a:defRPr>
            </a:lvl1pPr>
            <a:lvl2pPr lvl="1" algn="r">
              <a:buNone/>
              <a:defRPr sz="1300">
                <a:solidFill>
                  <a:schemeClr val="dk1"/>
                </a:solidFill>
                <a:latin typeface="Open Sans"/>
                <a:ea typeface="Open Sans"/>
                <a:cs typeface="Open Sans"/>
                <a:sym typeface="Open Sans"/>
              </a:defRPr>
            </a:lvl2pPr>
            <a:lvl3pPr lvl="2" algn="r">
              <a:buNone/>
              <a:defRPr sz="1300">
                <a:solidFill>
                  <a:schemeClr val="dk1"/>
                </a:solidFill>
                <a:latin typeface="Open Sans"/>
                <a:ea typeface="Open Sans"/>
                <a:cs typeface="Open Sans"/>
                <a:sym typeface="Open Sans"/>
              </a:defRPr>
            </a:lvl3pPr>
            <a:lvl4pPr lvl="3" algn="r">
              <a:buNone/>
              <a:defRPr sz="1300">
                <a:solidFill>
                  <a:schemeClr val="dk1"/>
                </a:solidFill>
                <a:latin typeface="Open Sans"/>
                <a:ea typeface="Open Sans"/>
                <a:cs typeface="Open Sans"/>
                <a:sym typeface="Open Sans"/>
              </a:defRPr>
            </a:lvl4pPr>
            <a:lvl5pPr lvl="4" algn="r">
              <a:buNone/>
              <a:defRPr sz="1300">
                <a:solidFill>
                  <a:schemeClr val="dk1"/>
                </a:solidFill>
                <a:latin typeface="Open Sans"/>
                <a:ea typeface="Open Sans"/>
                <a:cs typeface="Open Sans"/>
                <a:sym typeface="Open Sans"/>
              </a:defRPr>
            </a:lvl5pPr>
            <a:lvl6pPr lvl="5" algn="r">
              <a:buNone/>
              <a:defRPr sz="1300">
                <a:solidFill>
                  <a:schemeClr val="dk1"/>
                </a:solidFill>
                <a:latin typeface="Open Sans"/>
                <a:ea typeface="Open Sans"/>
                <a:cs typeface="Open Sans"/>
                <a:sym typeface="Open Sans"/>
              </a:defRPr>
            </a:lvl6pPr>
            <a:lvl7pPr lvl="6" algn="r">
              <a:buNone/>
              <a:defRPr sz="1300">
                <a:solidFill>
                  <a:schemeClr val="dk1"/>
                </a:solidFill>
                <a:latin typeface="Open Sans"/>
                <a:ea typeface="Open Sans"/>
                <a:cs typeface="Open Sans"/>
                <a:sym typeface="Open Sans"/>
              </a:defRPr>
            </a:lvl7pPr>
            <a:lvl8pPr lvl="7" algn="r">
              <a:buNone/>
              <a:defRPr sz="1300">
                <a:solidFill>
                  <a:schemeClr val="dk1"/>
                </a:solidFill>
                <a:latin typeface="Open Sans"/>
                <a:ea typeface="Open Sans"/>
                <a:cs typeface="Open Sans"/>
                <a:sym typeface="Open Sans"/>
              </a:defRPr>
            </a:lvl8pPr>
            <a:lvl9pPr lvl="8" algn="r">
              <a:buNone/>
              <a:defRPr sz="1300">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www.trianz.com/infrastructure/competitive-benchmarking-infrastructure" TargetMode="External"/><Relationship Id="rId4" Type="http://schemas.openxmlformats.org/officeDocument/2006/relationships/hyperlink" Target="https://www.trianz.com/infrastructure/competitive-benchmarking-infrastructur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1" Type="http://schemas.openxmlformats.org/officeDocument/2006/relationships/hyperlink" Target="https://www.forbes.com/sites/katharinabuchholz/2024/08/23/the-extreme-cost-of-training-ai-models/" TargetMode="External"/><Relationship Id="rId10" Type="http://schemas.openxmlformats.org/officeDocument/2006/relationships/hyperlink" Target="https://www.tristatetechnology.com/blog/ai-app-development-cost-breakdown" TargetMode="External"/><Relationship Id="rId13" Type="http://schemas.openxmlformats.org/officeDocument/2006/relationships/hyperlink" Target="https://www.forbes.com/sites/katharinabuchholz/2024/08/23/the-extreme-cost-of-training-ai-models/" TargetMode="External"/><Relationship Id="rId12" Type="http://schemas.openxmlformats.org/officeDocument/2006/relationships/hyperlink" Target="https://www.forbes.com/sites/katharinabuchholz/2024/08/23/the-extreme-cost-of-training-ai-models/" TargetMode="External"/><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scaleupally.io/blog/cost-to-build-generative-ai/" TargetMode="External"/><Relationship Id="rId4" Type="http://schemas.openxmlformats.org/officeDocument/2006/relationships/hyperlink" Target="https://www.gartner.com/en/documents/5188263" TargetMode="External"/><Relationship Id="rId9" Type="http://schemas.openxmlformats.org/officeDocument/2006/relationships/hyperlink" Target="https://www.gartner.com/en/documents/5188263" TargetMode="External"/><Relationship Id="rId15" Type="http://schemas.openxmlformats.org/officeDocument/2006/relationships/hyperlink" Target="https://dart.deloitte.com/USDART/home/publications/deloitte/industry/technology/accounting-generative-ai-software-products" TargetMode="External"/><Relationship Id="rId14" Type="http://schemas.openxmlformats.org/officeDocument/2006/relationships/hyperlink" Target="https://dart.deloitte.com/USDART/home/publications/deloitte/industry/technology/accounting-generative-ai-software-products" TargetMode="External"/><Relationship Id="rId17" Type="http://schemas.openxmlformats.org/officeDocument/2006/relationships/hyperlink" Target="https://www.gartner.com/en/documents/5188263" TargetMode="External"/><Relationship Id="rId16" Type="http://schemas.openxmlformats.org/officeDocument/2006/relationships/hyperlink" Target="https://www.forbes.com/sites/katharinabuchholz/2024/08/23/the-extreme-cost-of-training-ai-models/" TargetMode="External"/><Relationship Id="rId5" Type="http://schemas.openxmlformats.org/officeDocument/2006/relationships/hyperlink" Target="https://www.simublade.com/blogs/cost-to-develop-a-generative-ai-app/#Generative_AI_app_development_cost" TargetMode="External"/><Relationship Id="rId6" Type="http://schemas.openxmlformats.org/officeDocument/2006/relationships/hyperlink" Target="https://www.gartner.com/en/documents/5188263" TargetMode="External"/><Relationship Id="rId18" Type="http://schemas.openxmlformats.org/officeDocument/2006/relationships/hyperlink" Target="https://www.gartner.com/en/documents/5188263" TargetMode="External"/><Relationship Id="rId7" Type="http://schemas.openxmlformats.org/officeDocument/2006/relationships/hyperlink" Target="https://www.gartner.com/en/documents/5188263" TargetMode="External"/><Relationship Id="rId8" Type="http://schemas.openxmlformats.org/officeDocument/2006/relationships/hyperlink" Target="https://itrexgroup.com/blog/calculating-the-cost-of-generative-ai/" TargetMode="External"/></Relationships>
</file>

<file path=ppt/slides/_rels/slide22.xml.rels><?xml version="1.0" encoding="UTF-8" standalone="yes"?><Relationships xmlns="http://schemas.openxmlformats.org/package/2006/relationships"><Relationship Id="rId11" Type="http://schemas.openxmlformats.org/officeDocument/2006/relationships/hyperlink" Target="https://revvence.com/blog/a-metrics-driven-approach-to-evaluating-genai-use-cases-in-the-finance-function" TargetMode="External"/><Relationship Id="rId10" Type="http://schemas.openxmlformats.org/officeDocument/2006/relationships/hyperlink" Target="https://revvence.com/blog/a-metrics-driven-approach-to-evaluating-genai-use-cases-in-the-finance-function" TargetMode="External"/><Relationship Id="rId13" Type="http://schemas.openxmlformats.org/officeDocument/2006/relationships/hyperlink" Target="https://cloud.google.com/ai-platform/docs/clv-prediction-with-offline-training-train" TargetMode="External"/><Relationship Id="rId12" Type="http://schemas.openxmlformats.org/officeDocument/2006/relationships/hyperlink" Target="https://cloud.google.com/ai-platform/docs/clv-prediction-with-offline-training-train" TargetMode="External"/><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www.networkcomputing.com/ai-networking/apis-the-key-to-generative-ai-success-and-security" TargetMode="External"/><Relationship Id="rId4" Type="http://schemas.openxmlformats.org/officeDocument/2006/relationships/hyperlink" Target="https://www.networkcomputing.com/ai-networking/apis-the-key-to-generative-ai-success-and-security" TargetMode="External"/><Relationship Id="rId9" Type="http://schemas.openxmlformats.org/officeDocument/2006/relationships/hyperlink" Target="https://www.multimodal.dev/post/ai-kpis" TargetMode="External"/><Relationship Id="rId15" Type="http://schemas.openxmlformats.org/officeDocument/2006/relationships/hyperlink" Target="https://www.mckinsey.com/capabilities/mckinsey-digital/our-insights/the-economic-potential-of-generative-ai-the-next-productivity-frontier#introduction" TargetMode="External"/><Relationship Id="rId14" Type="http://schemas.openxmlformats.org/officeDocument/2006/relationships/hyperlink" Target="https://cloud.google.com/ai-platform/docs/clv-prediction-with-offline-training-train" TargetMode="External"/><Relationship Id="rId17" Type="http://schemas.openxmlformats.org/officeDocument/2006/relationships/hyperlink" Target="https://www.mckinsey.com/capabilities/mckinsey-digital/our-insights/the-economic-potential-of-generative-ai-the-next-productivity-frontier#introduction" TargetMode="External"/><Relationship Id="rId16" Type="http://schemas.openxmlformats.org/officeDocument/2006/relationships/hyperlink" Target="https://www.mckinsey.com/capabilities/mckinsey-digital/our-insights/the-economic-potential-of-generative-ai-the-next-productivity-frontier#introduction" TargetMode="External"/><Relationship Id="rId5" Type="http://schemas.openxmlformats.org/officeDocument/2006/relationships/hyperlink" Target="https://cloud.google.com/transform/kpis-for-gen-ai-why-measuring-your-new-ai-is-essential-to-its-success" TargetMode="External"/><Relationship Id="rId6" Type="http://schemas.openxmlformats.org/officeDocument/2006/relationships/hyperlink" Target="https://cloud.google.com/transform/kpis-for-gen-ai-why-measuring-your-new-ai-is-essential-to-its-success" TargetMode="External"/><Relationship Id="rId7" Type="http://schemas.openxmlformats.org/officeDocument/2006/relationships/hyperlink" Target="https://www.multimodal.dev/post/ai-kpis" TargetMode="External"/><Relationship Id="rId8" Type="http://schemas.openxmlformats.org/officeDocument/2006/relationships/hyperlink" Target="https://www.multimodal.dev/post/ai-kpi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7.jpg"/><Relationship Id="rId5" Type="http://schemas.openxmlformats.org/officeDocument/2006/relationships/image" Target="../media/image11.jpg"/><Relationship Id="rId6" Type="http://schemas.openxmlformats.org/officeDocument/2006/relationships/image" Target="../media/image18.png"/><Relationship Id="rId7"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0.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1" Type="http://schemas.openxmlformats.org/officeDocument/2006/relationships/hyperlink" Target="https://www.forbes.com/sites/katharinabuchholz/2024/08/23/the-extreme-cost-of-training-ai-models/" TargetMode="External"/><Relationship Id="rId10" Type="http://schemas.openxmlformats.org/officeDocument/2006/relationships/hyperlink" Target="https://www.simublade.com/blogs/cost-to-develop-a-generative-ai-app/#Generative_AI_app_development_cost" TargetMode="External"/><Relationship Id="rId13" Type="http://schemas.openxmlformats.org/officeDocument/2006/relationships/hyperlink" Target="https://www.networkcomputing.com/ai-networking/apis-the-key-to-generative-ai-success-and-security" TargetMode="External"/><Relationship Id="rId12" Type="http://schemas.openxmlformats.org/officeDocument/2006/relationships/hyperlink" Target="https://cloud.google.com/transform/kpis-for-gen-ai-why-measuring-your-new-ai-is-essential-to-its-success" TargetMode="External"/><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hyperlink" Target="https://www.energystar.gov/products/data_center_equipment/16-more-ways-cut-energy-waste-data-center/implement-efficient-data#:~:text=Storage%20utilization%2C%20which%20typically%20averages,80%25%20utilization%20with%20storage%20virtualization.&amp;text=Deduplication%20software%20can%20condense%20the,by%20as%20much%20as%2095%25" TargetMode="External"/><Relationship Id="rId4" Type="http://schemas.openxmlformats.org/officeDocument/2006/relationships/hyperlink" Target="https://www.sciencedirect.com/science/article/pii/S2405918815000045" TargetMode="External"/><Relationship Id="rId9" Type="http://schemas.openxmlformats.org/officeDocument/2006/relationships/hyperlink" Target="https://www.gartner.com/en/documents/5188263" TargetMode="External"/><Relationship Id="rId14" Type="http://schemas.openxmlformats.org/officeDocument/2006/relationships/hyperlink" Target="https://www.multimodal.dev/post/ai-kpis" TargetMode="External"/><Relationship Id="rId5" Type="http://schemas.openxmlformats.org/officeDocument/2006/relationships/hyperlink" Target="https://www.omnitron-systems.com/blog/understanding-network-latency-and-its-impact-on-industrial-applications" TargetMode="External"/><Relationship Id="rId6" Type="http://schemas.openxmlformats.org/officeDocument/2006/relationships/hyperlink" Target="https://www.commvault.com/glossary-library/rto-rpo" TargetMode="External"/><Relationship Id="rId7" Type="http://schemas.openxmlformats.org/officeDocument/2006/relationships/hyperlink" Target="https://www.trianz.com/infrastructure/competitive-benchmarking-infrastructure" TargetMode="External"/><Relationship Id="rId8" Type="http://schemas.openxmlformats.org/officeDocument/2006/relationships/hyperlink" Target="https://scaleupally.io/blog/cost-to-build-generative-ai/" TargetMode="External"/></Relationships>
</file>

<file path=ppt/slides/_rels/slide69.xml.rels><?xml version="1.0" encoding="UTF-8" standalone="yes"?><Relationships xmlns="http://schemas.openxmlformats.org/package/2006/relationships"><Relationship Id="rId11" Type="http://schemas.openxmlformats.org/officeDocument/2006/relationships/hyperlink" Target="https://isg-one.com/articles/index-insider--generative-ai-use-cases---where-s-the-top-line" TargetMode="External"/><Relationship Id="rId10" Type="http://schemas.openxmlformats.org/officeDocument/2006/relationships/hyperlink" Target="https://www.pwc.com/gx/en/issues/technology/path-to-generative-ai-value.html" TargetMode="External"/><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hyperlink" Target="https://cloud.google.com/ai-platform/docs/clv-prediction-with-offline-training-train" TargetMode="External"/><Relationship Id="rId4" Type="http://schemas.openxmlformats.org/officeDocument/2006/relationships/hyperlink" Target="https://revvence.com/blog/a-metrics-driven-approach-to-evaluating-genai-use-cases-in-the-finance-function" TargetMode="External"/><Relationship Id="rId9" Type="http://schemas.openxmlformats.org/officeDocument/2006/relationships/hyperlink" Target="https://www.analyticsvidhya.com/blog/2024/10/roi-of-genai-investments/" TargetMode="External"/><Relationship Id="rId5" Type="http://schemas.openxmlformats.org/officeDocument/2006/relationships/hyperlink" Target="https://www.mckinsey.com/capabilities/mckinsey-digital/our-insights/the-economic-potential-of-generative-ai-the-next-productivity-frontier#introduction" TargetMode="External"/><Relationship Id="rId6" Type="http://schemas.openxmlformats.org/officeDocument/2006/relationships/hyperlink" Target="https://itrexgroup.com/blog/calculating-the-cost-of-generative-ai/" TargetMode="External"/><Relationship Id="rId7" Type="http://schemas.openxmlformats.org/officeDocument/2006/relationships/hyperlink" Target="https://dart.deloitte.com/USDART/home/publications/deloitte/industry/technology/accounting-generative-ai-software-products" TargetMode="External"/><Relationship Id="rId8" Type="http://schemas.openxmlformats.org/officeDocument/2006/relationships/hyperlink" Target="https://www.investopedia.com/terms/r/returnoninvestment.as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0.png"/><Relationship Id="rId10"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Purpose</a:t>
            </a:r>
            <a:endParaRPr/>
          </a:p>
        </p:txBody>
      </p:sp>
      <p:sp>
        <p:nvSpPr>
          <p:cNvPr id="216" name="Google Shape;216;p32"/>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217" name="Google Shape;217;p32"/>
          <p:cNvSpPr txBox="1"/>
          <p:nvPr/>
        </p:nvSpPr>
        <p:spPr>
          <a:xfrm>
            <a:off x="1701750" y="1619700"/>
            <a:ext cx="5740500" cy="19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0">
                <a:solidFill>
                  <a:schemeClr val="dk1"/>
                </a:solidFill>
                <a:highlight>
                  <a:schemeClr val="lt1"/>
                </a:highlight>
                <a:latin typeface="Open Sans"/>
                <a:ea typeface="Open Sans"/>
                <a:cs typeface="Open Sans"/>
                <a:sym typeface="Open Sans"/>
              </a:rPr>
              <a:t>Why?</a:t>
            </a:r>
            <a:endParaRPr sz="100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Purpose Continued</a:t>
            </a:r>
            <a:endParaRPr/>
          </a:p>
        </p:txBody>
      </p:sp>
      <p:sp>
        <p:nvSpPr>
          <p:cNvPr id="223" name="Google Shape;223;p33"/>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grpSp>
        <p:nvGrpSpPr>
          <p:cNvPr id="224" name="Google Shape;224;p33"/>
          <p:cNvGrpSpPr/>
          <p:nvPr/>
        </p:nvGrpSpPr>
        <p:grpSpPr>
          <a:xfrm>
            <a:off x="323525" y="1618225"/>
            <a:ext cx="2952113" cy="1976700"/>
            <a:chOff x="323525" y="1618225"/>
            <a:chExt cx="2952113" cy="1976700"/>
          </a:xfrm>
        </p:grpSpPr>
        <p:sp>
          <p:nvSpPr>
            <p:cNvPr id="225" name="Google Shape;225;p33"/>
            <p:cNvSpPr txBox="1"/>
            <p:nvPr/>
          </p:nvSpPr>
          <p:spPr>
            <a:xfrm>
              <a:off x="323525" y="1618225"/>
              <a:ext cx="2124000" cy="1976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Comprehensive Research for KPIs</a:t>
              </a:r>
              <a:endParaRPr b="1">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r">
                <a:spcBef>
                  <a:spcPts val="0"/>
                </a:spcBef>
                <a:spcAft>
                  <a:spcPts val="1600"/>
                </a:spcAft>
                <a:buNone/>
              </a:pPr>
              <a:r>
                <a:rPr lang="en" sz="1200">
                  <a:solidFill>
                    <a:schemeClr val="dk1"/>
                  </a:solidFill>
                  <a:latin typeface="Roboto"/>
                  <a:ea typeface="Roboto"/>
                  <a:cs typeface="Roboto"/>
                  <a:sym typeface="Roboto"/>
                </a:rPr>
                <a:t>KPIs vary depending on the domain within the selected industry, ensuring that each performance metric is tailored to its specific context.</a:t>
              </a:r>
              <a:endParaRPr b="1" sz="1200">
                <a:latin typeface="Roboto"/>
                <a:ea typeface="Roboto"/>
                <a:cs typeface="Roboto"/>
                <a:sym typeface="Roboto"/>
              </a:endParaRPr>
            </a:p>
          </p:txBody>
        </p:sp>
        <p:cxnSp>
          <p:nvCxnSpPr>
            <p:cNvPr id="226" name="Google Shape;226;p33"/>
            <p:cNvCxnSpPr/>
            <p:nvPr/>
          </p:nvCxnSpPr>
          <p:spPr>
            <a:xfrm rot="10800000">
              <a:off x="2642038" y="2647950"/>
              <a:ext cx="633600" cy="0"/>
            </a:xfrm>
            <a:prstGeom prst="straightConnector1">
              <a:avLst/>
            </a:prstGeom>
            <a:noFill/>
            <a:ln cap="flat" cmpd="sng" w="9525">
              <a:solidFill>
                <a:srgbClr val="D83729"/>
              </a:solidFill>
              <a:prstDash val="solid"/>
              <a:round/>
              <a:headEnd len="sm" w="sm" type="none"/>
              <a:tailEnd len="med" w="med" type="oval"/>
            </a:ln>
          </p:spPr>
        </p:cxnSp>
      </p:grpSp>
      <p:grpSp>
        <p:nvGrpSpPr>
          <p:cNvPr id="227" name="Google Shape;227;p33"/>
          <p:cNvGrpSpPr/>
          <p:nvPr/>
        </p:nvGrpSpPr>
        <p:grpSpPr>
          <a:xfrm>
            <a:off x="5209838" y="1060350"/>
            <a:ext cx="3610663" cy="1459200"/>
            <a:chOff x="5209838" y="1060350"/>
            <a:chExt cx="3610663" cy="1459200"/>
          </a:xfrm>
        </p:grpSpPr>
        <p:sp>
          <p:nvSpPr>
            <p:cNvPr id="228" name="Google Shape;228;p33"/>
            <p:cNvSpPr txBox="1"/>
            <p:nvPr/>
          </p:nvSpPr>
          <p:spPr>
            <a:xfrm>
              <a:off x="6696500" y="1060350"/>
              <a:ext cx="2124000" cy="14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Eliminate Manual Errors</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200">
                  <a:solidFill>
                    <a:schemeClr val="dk1"/>
                  </a:solidFill>
                  <a:latin typeface="Roboto"/>
                  <a:ea typeface="Roboto"/>
                  <a:cs typeface="Roboto"/>
                  <a:sym typeface="Roboto"/>
                </a:rPr>
                <a:t>E</a:t>
              </a:r>
              <a:r>
                <a:rPr lang="en" sz="1200">
                  <a:solidFill>
                    <a:schemeClr val="dk1"/>
                  </a:solidFill>
                  <a:latin typeface="Roboto"/>
                  <a:ea typeface="Roboto"/>
                  <a:cs typeface="Roboto"/>
                  <a:sym typeface="Roboto"/>
                </a:rPr>
                <a:t>nsures no KPIs or metrics are overlooked, avoiding costly manual mistakes and test redesigns.</a:t>
              </a:r>
              <a:endParaRPr b="1" sz="1200">
                <a:latin typeface="Roboto"/>
                <a:ea typeface="Roboto"/>
                <a:cs typeface="Roboto"/>
                <a:sym typeface="Roboto"/>
              </a:endParaRPr>
            </a:p>
          </p:txBody>
        </p:sp>
        <p:cxnSp>
          <p:nvCxnSpPr>
            <p:cNvPr id="229" name="Google Shape;229;p33"/>
            <p:cNvCxnSpPr/>
            <p:nvPr/>
          </p:nvCxnSpPr>
          <p:spPr>
            <a:xfrm>
              <a:off x="5209838" y="1705200"/>
              <a:ext cx="1286700" cy="0"/>
            </a:xfrm>
            <a:prstGeom prst="straightConnector1">
              <a:avLst/>
            </a:prstGeom>
            <a:noFill/>
            <a:ln cap="flat" cmpd="sng" w="9525">
              <a:solidFill>
                <a:srgbClr val="801F17"/>
              </a:solidFill>
              <a:prstDash val="solid"/>
              <a:round/>
              <a:headEnd len="sm" w="sm" type="none"/>
              <a:tailEnd len="med" w="med" type="oval"/>
            </a:ln>
          </p:spPr>
        </p:cxnSp>
      </p:grpSp>
      <p:grpSp>
        <p:nvGrpSpPr>
          <p:cNvPr id="230" name="Google Shape;230;p33"/>
          <p:cNvGrpSpPr/>
          <p:nvPr/>
        </p:nvGrpSpPr>
        <p:grpSpPr>
          <a:xfrm>
            <a:off x="5209838" y="3020450"/>
            <a:ext cx="3823664" cy="1289700"/>
            <a:chOff x="5209838" y="3020450"/>
            <a:chExt cx="3823664" cy="1289700"/>
          </a:xfrm>
        </p:grpSpPr>
        <p:sp>
          <p:nvSpPr>
            <p:cNvPr id="231" name="Google Shape;231;p33"/>
            <p:cNvSpPr txBox="1"/>
            <p:nvPr/>
          </p:nvSpPr>
          <p:spPr>
            <a:xfrm>
              <a:off x="6696501" y="3020450"/>
              <a:ext cx="2337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Prevent the Duplication of Tasks</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200">
                  <a:solidFill>
                    <a:schemeClr val="dk1"/>
                  </a:solidFill>
                  <a:latin typeface="Open Sans"/>
                  <a:ea typeface="Open Sans"/>
                  <a:cs typeface="Open Sans"/>
                  <a:sym typeface="Open Sans"/>
                </a:rPr>
                <a:t>Once the KPIs for a particular industry are determined, they only need periodic updates, avoiding repetitive efforts in re-establishing metrics.</a:t>
              </a:r>
              <a:endParaRPr b="1" sz="1200">
                <a:latin typeface="Roboto"/>
                <a:ea typeface="Roboto"/>
                <a:cs typeface="Roboto"/>
                <a:sym typeface="Roboto"/>
              </a:endParaRPr>
            </a:p>
          </p:txBody>
        </p:sp>
        <p:cxnSp>
          <p:nvCxnSpPr>
            <p:cNvPr id="232" name="Google Shape;232;p33"/>
            <p:cNvCxnSpPr/>
            <p:nvPr/>
          </p:nvCxnSpPr>
          <p:spPr>
            <a:xfrm>
              <a:off x="5209838" y="3648300"/>
              <a:ext cx="1286700" cy="0"/>
            </a:xfrm>
            <a:prstGeom prst="straightConnector1">
              <a:avLst/>
            </a:prstGeom>
            <a:noFill/>
            <a:ln cap="flat" cmpd="sng" w="9525">
              <a:solidFill>
                <a:srgbClr val="B02B20"/>
              </a:solidFill>
              <a:prstDash val="solid"/>
              <a:round/>
              <a:headEnd len="sm" w="sm" type="none"/>
              <a:tailEnd len="med" w="med" type="oval"/>
            </a:ln>
          </p:spPr>
        </p:cxnSp>
      </p:grpSp>
      <p:grpSp>
        <p:nvGrpSpPr>
          <p:cNvPr id="233" name="Google Shape;233;p33"/>
          <p:cNvGrpSpPr/>
          <p:nvPr/>
        </p:nvGrpSpPr>
        <p:grpSpPr>
          <a:xfrm>
            <a:off x="2662213" y="728463"/>
            <a:ext cx="3814835" cy="3790597"/>
            <a:chOff x="2662213" y="676344"/>
            <a:chExt cx="3814835" cy="3790597"/>
          </a:xfrm>
        </p:grpSpPr>
        <p:sp>
          <p:nvSpPr>
            <p:cNvPr id="234" name="Google Shape;234;p33"/>
            <p:cNvSpPr/>
            <p:nvPr/>
          </p:nvSpPr>
          <p:spPr>
            <a:xfrm rot="3600185">
              <a:off x="3169983" y="1184511"/>
              <a:ext cx="2774659" cy="2774659"/>
            </a:xfrm>
            <a:prstGeom prst="blockArc">
              <a:avLst>
                <a:gd fmla="val 12622480" name="adj1"/>
                <a:gd fmla="val 19781569" name="adj2"/>
                <a:gd fmla="val 20773" name="adj3"/>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rot="10800000">
              <a:off x="3183490" y="1163229"/>
              <a:ext cx="2774700" cy="2774700"/>
            </a:xfrm>
            <a:prstGeom prst="blockArc">
              <a:avLst>
                <a:gd fmla="val 12622480" name="adj1"/>
                <a:gd fmla="val 19662822" name="adj2"/>
                <a:gd fmla="val 20729" name="adj3"/>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p:nvPr/>
          </p:nvSpPr>
          <p:spPr>
            <a:xfrm rot="-3600185">
              <a:off x="3194618" y="1184114"/>
              <a:ext cx="2774659" cy="2774659"/>
            </a:xfrm>
            <a:prstGeom prst="blockArc">
              <a:avLst>
                <a:gd fmla="val 12622480" name="adj1"/>
                <a:gd fmla="val 19703271" name="adj2"/>
                <a:gd fmla="val 20851" name="adj3"/>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33"/>
            <p:cNvGrpSpPr/>
            <p:nvPr/>
          </p:nvGrpSpPr>
          <p:grpSpPr>
            <a:xfrm rot="-7200165">
              <a:off x="3337679" y="2826785"/>
              <a:ext cx="585011" cy="585536"/>
              <a:chOff x="1967628" y="812211"/>
              <a:chExt cx="588000" cy="588000"/>
            </a:xfrm>
          </p:grpSpPr>
          <p:sp>
            <p:nvSpPr>
              <p:cNvPr id="238" name="Google Shape;238;p33"/>
              <p:cNvSpPr/>
              <p:nvPr/>
            </p:nvSpPr>
            <p:spPr>
              <a:xfrm rot="39023">
                <a:off x="1970909" y="815492"/>
                <a:ext cx="581437" cy="581437"/>
              </a:xfrm>
              <a:prstGeom prst="pie">
                <a:avLst>
                  <a:gd fmla="val 6190354" name="adj1"/>
                  <a:gd fmla="val 14996165" name="adj2"/>
                </a:avLst>
              </a:prstGeom>
              <a:solidFill>
                <a:srgbClr val="D8372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3"/>
              <p:cNvSpPr/>
              <p:nvPr/>
            </p:nvSpPr>
            <p:spPr>
              <a:xfrm rot="10800000">
                <a:off x="1970875" y="815525"/>
                <a:ext cx="581400" cy="581400"/>
              </a:xfrm>
              <a:prstGeom prst="pie">
                <a:avLst>
                  <a:gd fmla="val 4028252" name="adj1"/>
                  <a:gd fmla="val 17183677" name="adj2"/>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33"/>
            <p:cNvGrpSpPr/>
            <p:nvPr/>
          </p:nvGrpSpPr>
          <p:grpSpPr>
            <a:xfrm>
              <a:off x="4264097" y="1180331"/>
              <a:ext cx="585001" cy="585530"/>
              <a:chOff x="1970048" y="811613"/>
              <a:chExt cx="588000" cy="588000"/>
            </a:xfrm>
          </p:grpSpPr>
          <p:sp>
            <p:nvSpPr>
              <p:cNvPr id="241" name="Google Shape;241;p33"/>
              <p:cNvSpPr/>
              <p:nvPr/>
            </p:nvSpPr>
            <p:spPr>
              <a:xfrm rot="39023">
                <a:off x="1973329" y="814894"/>
                <a:ext cx="581437" cy="581437"/>
              </a:xfrm>
              <a:prstGeom prst="pie">
                <a:avLst>
                  <a:gd fmla="val 6190354" name="adj1"/>
                  <a:gd fmla="val 14996165" name="adj2"/>
                </a:avLst>
              </a:prstGeom>
              <a:solidFill>
                <a:srgbClr val="801F1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p:nvPr/>
            </p:nvSpPr>
            <p:spPr>
              <a:xfrm rot="10800000">
                <a:off x="1973295" y="814927"/>
                <a:ext cx="581400" cy="581400"/>
              </a:xfrm>
              <a:prstGeom prst="pie">
                <a:avLst>
                  <a:gd fmla="val 4028252" name="adj1"/>
                  <a:gd fmla="val 17183677" name="adj2"/>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33"/>
            <p:cNvGrpSpPr/>
            <p:nvPr/>
          </p:nvGrpSpPr>
          <p:grpSpPr>
            <a:xfrm rot="7200165">
              <a:off x="5229930" y="2804716"/>
              <a:ext cx="585011" cy="585536"/>
              <a:chOff x="1977085" y="811649"/>
              <a:chExt cx="588000" cy="588000"/>
            </a:xfrm>
          </p:grpSpPr>
          <p:sp>
            <p:nvSpPr>
              <p:cNvPr id="244" name="Google Shape;244;p33"/>
              <p:cNvSpPr/>
              <p:nvPr/>
            </p:nvSpPr>
            <p:spPr>
              <a:xfrm rot="39023">
                <a:off x="1980366" y="814930"/>
                <a:ext cx="581437" cy="581437"/>
              </a:xfrm>
              <a:prstGeom prst="pie">
                <a:avLst>
                  <a:gd fmla="val 6190354" name="adj1"/>
                  <a:gd fmla="val 14996165" name="adj2"/>
                </a:avLst>
              </a:prstGeom>
              <a:solidFill>
                <a:srgbClr val="B02B2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rot="10800000">
                <a:off x="1980332" y="814963"/>
                <a:ext cx="581400" cy="581400"/>
              </a:xfrm>
              <a:prstGeom prst="pie">
                <a:avLst>
                  <a:gd fmla="val 4028252" name="adj1"/>
                  <a:gd fmla="val 17183677" name="adj2"/>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3"/>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247" name="Google Shape;247;p33"/>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248" name="Google Shape;248;p33"/>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Business Impact</a:t>
            </a:r>
            <a:endParaRPr/>
          </a:p>
        </p:txBody>
      </p:sp>
      <p:sp>
        <p:nvSpPr>
          <p:cNvPr id="254" name="Google Shape;254;p34"/>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255" name="Google Shape;255;p34"/>
          <p:cNvSpPr txBox="1"/>
          <p:nvPr/>
        </p:nvSpPr>
        <p:spPr>
          <a:xfrm>
            <a:off x="1701750" y="1619700"/>
            <a:ext cx="5740500" cy="19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0">
                <a:solidFill>
                  <a:schemeClr val="dk1"/>
                </a:solidFill>
                <a:highlight>
                  <a:schemeClr val="lt1"/>
                </a:highlight>
                <a:latin typeface="Open Sans"/>
                <a:ea typeface="Open Sans"/>
                <a:cs typeface="Open Sans"/>
                <a:sym typeface="Open Sans"/>
              </a:rPr>
              <a:t>How?</a:t>
            </a:r>
            <a:endParaRPr sz="10000">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628650" y="4156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Business Impact Continued</a:t>
            </a:r>
            <a:endParaRPr/>
          </a:p>
        </p:txBody>
      </p:sp>
      <p:sp>
        <p:nvSpPr>
          <p:cNvPr id="261" name="Google Shape;261;p35"/>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grpSp>
        <p:nvGrpSpPr>
          <p:cNvPr id="262" name="Google Shape;262;p35"/>
          <p:cNvGrpSpPr/>
          <p:nvPr/>
        </p:nvGrpSpPr>
        <p:grpSpPr>
          <a:xfrm>
            <a:off x="2688745" y="732019"/>
            <a:ext cx="3768522" cy="3774409"/>
            <a:chOff x="2675582" y="676586"/>
            <a:chExt cx="3793942" cy="3790328"/>
          </a:xfrm>
        </p:grpSpPr>
        <p:sp>
          <p:nvSpPr>
            <p:cNvPr id="263" name="Google Shape;263;p35"/>
            <p:cNvSpPr/>
            <p:nvPr/>
          </p:nvSpPr>
          <p:spPr>
            <a:xfrm rot="-7199815">
              <a:off x="3183352" y="1184485"/>
              <a:ext cx="2774659" cy="2774659"/>
            </a:xfrm>
            <a:prstGeom prst="blockArc">
              <a:avLst>
                <a:gd fmla="val 12622480" name="adj1"/>
                <a:gd fmla="val 18176457" name="adj2"/>
                <a:gd fmla="val 20786" name="adj3"/>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rot="-1799815">
              <a:off x="3183352" y="1184357"/>
              <a:ext cx="2774659" cy="2774659"/>
            </a:xfrm>
            <a:prstGeom prst="blockArc">
              <a:avLst>
                <a:gd fmla="val 12622480" name="adj1"/>
                <a:gd fmla="val 18176457" name="adj2"/>
                <a:gd fmla="val 20786" name="adj3"/>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rot="3600185">
              <a:off x="3187094" y="1184439"/>
              <a:ext cx="2774659" cy="2774659"/>
            </a:xfrm>
            <a:prstGeom prst="blockArc">
              <a:avLst>
                <a:gd fmla="val 12564381" name="adj1"/>
                <a:gd fmla="val 18346131" name="adj2"/>
                <a:gd fmla="val 20844" name="adj3"/>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rot="9000185">
              <a:off x="3185977" y="1184485"/>
              <a:ext cx="2774659" cy="2774659"/>
            </a:xfrm>
            <a:prstGeom prst="blockArc">
              <a:avLst>
                <a:gd fmla="val 12622480" name="adj1"/>
                <a:gd fmla="val 18081133" name="adj2"/>
                <a:gd fmla="val 20809" name="adj3"/>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35"/>
            <p:cNvGrpSpPr/>
            <p:nvPr/>
          </p:nvGrpSpPr>
          <p:grpSpPr>
            <a:xfrm rot="5400000">
              <a:off x="5379663" y="2278951"/>
              <a:ext cx="585001" cy="585472"/>
              <a:chOff x="1967628" y="812211"/>
              <a:chExt cx="588000" cy="588000"/>
            </a:xfrm>
          </p:grpSpPr>
          <p:sp>
            <p:nvSpPr>
              <p:cNvPr id="268" name="Google Shape;268;p35"/>
              <p:cNvSpPr/>
              <p:nvPr/>
            </p:nvSpPr>
            <p:spPr>
              <a:xfrm rot="39023">
                <a:off x="1970909" y="815492"/>
                <a:ext cx="581437" cy="581437"/>
              </a:xfrm>
              <a:prstGeom prst="pie">
                <a:avLst>
                  <a:gd fmla="val 6190354" name="adj1"/>
                  <a:gd fmla="val 14996165" name="adj2"/>
                </a:avLst>
              </a:prstGeom>
              <a:solidFill>
                <a:srgbClr val="A7291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rot="10800000">
                <a:off x="1970875" y="815525"/>
                <a:ext cx="581400" cy="581400"/>
              </a:xfrm>
              <a:prstGeom prst="pie">
                <a:avLst>
                  <a:gd fmla="val 4028252" name="adj1"/>
                  <a:gd fmla="val 17183677" name="adj2"/>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35"/>
            <p:cNvGrpSpPr/>
            <p:nvPr/>
          </p:nvGrpSpPr>
          <p:grpSpPr>
            <a:xfrm rot="10800000">
              <a:off x="4280709" y="3378529"/>
              <a:ext cx="585001" cy="585472"/>
              <a:chOff x="1967628" y="812211"/>
              <a:chExt cx="588000" cy="588000"/>
            </a:xfrm>
          </p:grpSpPr>
          <p:sp>
            <p:nvSpPr>
              <p:cNvPr id="271" name="Google Shape;271;p35"/>
              <p:cNvSpPr/>
              <p:nvPr/>
            </p:nvSpPr>
            <p:spPr>
              <a:xfrm rot="39023">
                <a:off x="1970909" y="815492"/>
                <a:ext cx="581437" cy="581437"/>
              </a:xfrm>
              <a:prstGeom prst="pie">
                <a:avLst>
                  <a:gd fmla="val 6190354" name="adj1"/>
                  <a:gd fmla="val 14996165" name="adj2"/>
                </a:avLst>
              </a:prstGeom>
              <a:solidFill>
                <a:srgbClr val="B02B2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p:nvPr/>
            </p:nvSpPr>
            <p:spPr>
              <a:xfrm rot="10800000">
                <a:off x="1970875" y="815525"/>
                <a:ext cx="581400" cy="581400"/>
              </a:xfrm>
              <a:prstGeom prst="pie">
                <a:avLst>
                  <a:gd fmla="val 4028252" name="adj1"/>
                  <a:gd fmla="val 17183677" name="adj2"/>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35"/>
            <p:cNvGrpSpPr/>
            <p:nvPr/>
          </p:nvGrpSpPr>
          <p:grpSpPr>
            <a:xfrm rot="-5400000">
              <a:off x="3179922" y="2281478"/>
              <a:ext cx="585001" cy="585472"/>
              <a:chOff x="1967628" y="812211"/>
              <a:chExt cx="588000" cy="588000"/>
            </a:xfrm>
          </p:grpSpPr>
          <p:sp>
            <p:nvSpPr>
              <p:cNvPr id="274" name="Google Shape;274;p35"/>
              <p:cNvSpPr/>
              <p:nvPr/>
            </p:nvSpPr>
            <p:spPr>
              <a:xfrm rot="39023">
                <a:off x="1970909" y="815492"/>
                <a:ext cx="581437" cy="581437"/>
              </a:xfrm>
              <a:prstGeom prst="pie">
                <a:avLst>
                  <a:gd fmla="val 6190354" name="adj1"/>
                  <a:gd fmla="val 14996165" name="adj2"/>
                </a:avLst>
              </a:prstGeom>
              <a:solidFill>
                <a:srgbClr val="BE2F2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rot="10800000">
                <a:off x="1970875" y="815525"/>
                <a:ext cx="581400" cy="581400"/>
              </a:xfrm>
              <a:prstGeom prst="pie">
                <a:avLst>
                  <a:gd fmla="val 4028252" name="adj1"/>
                  <a:gd fmla="val 17183677" name="adj2"/>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5"/>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277" name="Google Shape;277;p35"/>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78" name="Google Shape;278;p35"/>
            <p:cNvSpPr txBox="1"/>
            <p:nvPr/>
          </p:nvSpPr>
          <p:spPr>
            <a:xfrm>
              <a:off x="5419402"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79" name="Google Shape;279;p35"/>
            <p:cNvGrpSpPr/>
            <p:nvPr/>
          </p:nvGrpSpPr>
          <p:grpSpPr>
            <a:xfrm>
              <a:off x="4261689" y="1180926"/>
              <a:ext cx="585001" cy="585530"/>
              <a:chOff x="1967628" y="812211"/>
              <a:chExt cx="588000" cy="588000"/>
            </a:xfrm>
          </p:grpSpPr>
          <p:sp>
            <p:nvSpPr>
              <p:cNvPr id="280" name="Google Shape;280;p35"/>
              <p:cNvSpPr/>
              <p:nvPr/>
            </p:nvSpPr>
            <p:spPr>
              <a:xfrm rot="39023">
                <a:off x="1970909" y="815492"/>
                <a:ext cx="581437" cy="581437"/>
              </a:xfrm>
              <a:prstGeom prst="pie">
                <a:avLst>
                  <a:gd fmla="val 6190354" name="adj1"/>
                  <a:gd fmla="val 14996165" name="adj2"/>
                </a:avLst>
              </a:prstGeom>
              <a:solidFill>
                <a:srgbClr val="801F1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rot="10800000">
                <a:off x="1970875" y="815525"/>
                <a:ext cx="581400" cy="581400"/>
              </a:xfrm>
              <a:prstGeom prst="pie">
                <a:avLst>
                  <a:gd fmla="val 4028252" name="adj1"/>
                  <a:gd fmla="val 17183677" name="adj2"/>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35"/>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grpSp>
        <p:nvGrpSpPr>
          <p:cNvPr id="283" name="Google Shape;283;p35"/>
          <p:cNvGrpSpPr/>
          <p:nvPr/>
        </p:nvGrpSpPr>
        <p:grpSpPr>
          <a:xfrm>
            <a:off x="71700" y="1170475"/>
            <a:ext cx="3614513" cy="1523100"/>
            <a:chOff x="71700" y="1170475"/>
            <a:chExt cx="3614513" cy="1523100"/>
          </a:xfrm>
        </p:grpSpPr>
        <p:sp>
          <p:nvSpPr>
            <p:cNvPr id="284" name="Google Shape;284;p35"/>
            <p:cNvSpPr txBox="1"/>
            <p:nvPr/>
          </p:nvSpPr>
          <p:spPr>
            <a:xfrm>
              <a:off x="71700" y="1170475"/>
              <a:ext cx="2375700" cy="152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Increased Operational Efficiency</a:t>
              </a:r>
              <a:endParaRPr b="1">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lnSpc>
                  <a:spcPct val="115000"/>
                </a:lnSpc>
                <a:spcBef>
                  <a:spcPts val="0"/>
                </a:spcBef>
                <a:spcAft>
                  <a:spcPts val="0"/>
                </a:spcAft>
                <a:buNone/>
              </a:pPr>
              <a:r>
                <a:rPr lang="en" sz="1200">
                  <a:solidFill>
                    <a:schemeClr val="dk1"/>
                  </a:solidFill>
                  <a:latin typeface="Roboto"/>
                  <a:ea typeface="Roboto"/>
                  <a:cs typeface="Roboto"/>
                  <a:sym typeface="Roboto"/>
                </a:rPr>
                <a:t>Automating research and testing streamlines operations, minimizing manual intervention and reallocating resources to high-priority tasks.</a:t>
              </a:r>
              <a:endParaRPr b="1" sz="1200">
                <a:latin typeface="Roboto"/>
                <a:ea typeface="Roboto"/>
                <a:cs typeface="Roboto"/>
                <a:sym typeface="Roboto"/>
              </a:endParaRPr>
            </a:p>
          </p:txBody>
        </p:sp>
        <p:cxnSp>
          <p:nvCxnSpPr>
            <p:cNvPr id="285" name="Google Shape;285;p35"/>
            <p:cNvCxnSpPr/>
            <p:nvPr/>
          </p:nvCxnSpPr>
          <p:spPr>
            <a:xfrm rot="10800000">
              <a:off x="2641913" y="1831625"/>
              <a:ext cx="1044300" cy="0"/>
            </a:xfrm>
            <a:prstGeom prst="straightConnector1">
              <a:avLst/>
            </a:prstGeom>
            <a:noFill/>
            <a:ln cap="flat" cmpd="sng" w="9525">
              <a:solidFill>
                <a:srgbClr val="BE2F22"/>
              </a:solidFill>
              <a:prstDash val="solid"/>
              <a:round/>
              <a:headEnd len="sm" w="sm" type="none"/>
              <a:tailEnd len="med" w="med" type="oval"/>
            </a:ln>
          </p:spPr>
        </p:cxnSp>
      </p:grpSp>
      <p:grpSp>
        <p:nvGrpSpPr>
          <p:cNvPr id="286" name="Google Shape;286;p35"/>
          <p:cNvGrpSpPr/>
          <p:nvPr/>
        </p:nvGrpSpPr>
        <p:grpSpPr>
          <a:xfrm>
            <a:off x="71700" y="2828275"/>
            <a:ext cx="3881213" cy="1734600"/>
            <a:chOff x="71700" y="2828275"/>
            <a:chExt cx="3881213" cy="1734600"/>
          </a:xfrm>
        </p:grpSpPr>
        <p:sp>
          <p:nvSpPr>
            <p:cNvPr id="287" name="Google Shape;287;p35"/>
            <p:cNvSpPr txBox="1"/>
            <p:nvPr/>
          </p:nvSpPr>
          <p:spPr>
            <a:xfrm>
              <a:off x="71700" y="2828275"/>
              <a:ext cx="2375700" cy="173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Cost Savings &amp; Resource Optimization</a:t>
              </a:r>
              <a:endParaRPr b="1">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1200">
                  <a:solidFill>
                    <a:schemeClr val="dk1"/>
                  </a:solidFill>
                  <a:latin typeface="Roboto"/>
                  <a:ea typeface="Roboto"/>
                  <a:cs typeface="Roboto"/>
                  <a:sym typeface="Roboto"/>
                </a:rPr>
                <a:t>By eliminating manual errors and redundant processes, organizations achieve significant cost savings and optimize manpower usage.</a:t>
              </a:r>
              <a:endParaRPr sz="1200">
                <a:latin typeface="Roboto"/>
                <a:ea typeface="Roboto"/>
                <a:cs typeface="Roboto"/>
                <a:sym typeface="Roboto"/>
              </a:endParaRPr>
            </a:p>
          </p:txBody>
        </p:sp>
        <p:cxnSp>
          <p:nvCxnSpPr>
            <p:cNvPr id="288" name="Google Shape;288;p35"/>
            <p:cNvCxnSpPr/>
            <p:nvPr/>
          </p:nvCxnSpPr>
          <p:spPr>
            <a:xfrm rot="10800000">
              <a:off x="2641913" y="3489425"/>
              <a:ext cx="1311000" cy="0"/>
            </a:xfrm>
            <a:prstGeom prst="straightConnector1">
              <a:avLst/>
            </a:prstGeom>
            <a:noFill/>
            <a:ln cap="flat" cmpd="sng" w="9525">
              <a:solidFill>
                <a:srgbClr val="B02B20"/>
              </a:solidFill>
              <a:prstDash val="solid"/>
              <a:round/>
              <a:headEnd len="sm" w="sm" type="none"/>
              <a:tailEnd len="med" w="med" type="oval"/>
            </a:ln>
          </p:spPr>
        </p:cxnSp>
      </p:grpSp>
      <p:grpSp>
        <p:nvGrpSpPr>
          <p:cNvPr id="289" name="Google Shape;289;p35"/>
          <p:cNvGrpSpPr/>
          <p:nvPr/>
        </p:nvGrpSpPr>
        <p:grpSpPr>
          <a:xfrm>
            <a:off x="5209825" y="826950"/>
            <a:ext cx="3874650" cy="1734600"/>
            <a:chOff x="5209825" y="826950"/>
            <a:chExt cx="3874650" cy="1734600"/>
          </a:xfrm>
        </p:grpSpPr>
        <p:sp>
          <p:nvSpPr>
            <p:cNvPr id="290" name="Google Shape;290;p35"/>
            <p:cNvSpPr txBox="1"/>
            <p:nvPr/>
          </p:nvSpPr>
          <p:spPr>
            <a:xfrm>
              <a:off x="6696475" y="826950"/>
              <a:ext cx="2388000" cy="173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Competitive Advantage</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200">
                  <a:solidFill>
                    <a:schemeClr val="dk1"/>
                  </a:solidFill>
                  <a:latin typeface="Roboto"/>
                  <a:ea typeface="Roboto"/>
                  <a:cs typeface="Roboto"/>
                  <a:sym typeface="Roboto"/>
                </a:rPr>
                <a:t>Continuous monitoring of performance metrics helps organizations identify improvement areas swiftly, ensuring they remain ahead of industry trends.</a:t>
              </a:r>
              <a:endParaRPr b="1" sz="1200">
                <a:latin typeface="Roboto"/>
                <a:ea typeface="Roboto"/>
                <a:cs typeface="Roboto"/>
                <a:sym typeface="Roboto"/>
              </a:endParaRPr>
            </a:p>
          </p:txBody>
        </p:sp>
        <p:cxnSp>
          <p:nvCxnSpPr>
            <p:cNvPr id="291" name="Google Shape;291;p35"/>
            <p:cNvCxnSpPr/>
            <p:nvPr/>
          </p:nvCxnSpPr>
          <p:spPr>
            <a:xfrm>
              <a:off x="5209825" y="1705200"/>
              <a:ext cx="1286700" cy="0"/>
            </a:xfrm>
            <a:prstGeom prst="straightConnector1">
              <a:avLst/>
            </a:prstGeom>
            <a:noFill/>
            <a:ln cap="flat" cmpd="sng" w="9525">
              <a:solidFill>
                <a:srgbClr val="801F17"/>
              </a:solidFill>
              <a:prstDash val="solid"/>
              <a:round/>
              <a:headEnd len="sm" w="sm" type="none"/>
              <a:tailEnd len="med" w="med" type="oval"/>
            </a:ln>
          </p:spPr>
        </p:cxnSp>
      </p:grpSp>
      <p:grpSp>
        <p:nvGrpSpPr>
          <p:cNvPr id="292" name="Google Shape;292;p35"/>
          <p:cNvGrpSpPr/>
          <p:nvPr/>
        </p:nvGrpSpPr>
        <p:grpSpPr>
          <a:xfrm>
            <a:off x="5209825" y="2787050"/>
            <a:ext cx="3934050" cy="1627200"/>
            <a:chOff x="5209825" y="2787050"/>
            <a:chExt cx="3934050" cy="1627200"/>
          </a:xfrm>
        </p:grpSpPr>
        <p:sp>
          <p:nvSpPr>
            <p:cNvPr id="293" name="Google Shape;293;p35"/>
            <p:cNvSpPr txBox="1"/>
            <p:nvPr/>
          </p:nvSpPr>
          <p:spPr>
            <a:xfrm>
              <a:off x="6696475" y="2787050"/>
              <a:ext cx="2447400" cy="162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Enhanced Strategic Planning</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200">
                  <a:solidFill>
                    <a:schemeClr val="dk1"/>
                  </a:solidFill>
                  <a:latin typeface="Roboto"/>
                  <a:ea typeface="Roboto"/>
                  <a:cs typeface="Roboto"/>
                  <a:sym typeface="Roboto"/>
                </a:rPr>
                <a:t>A</a:t>
              </a:r>
              <a:r>
                <a:rPr lang="en" sz="1200">
                  <a:solidFill>
                    <a:schemeClr val="dk1"/>
                  </a:solidFill>
                  <a:latin typeface="Roboto"/>
                  <a:ea typeface="Roboto"/>
                  <a:cs typeface="Roboto"/>
                  <a:sym typeface="Roboto"/>
                </a:rPr>
                <a:t>ctionable insights that empower companies to align their improvement strategies with industry benchmarks and long-term goals.</a:t>
              </a:r>
              <a:endParaRPr b="1" sz="1200">
                <a:latin typeface="Roboto"/>
                <a:ea typeface="Roboto"/>
                <a:cs typeface="Roboto"/>
                <a:sym typeface="Roboto"/>
              </a:endParaRPr>
            </a:p>
          </p:txBody>
        </p:sp>
        <p:cxnSp>
          <p:nvCxnSpPr>
            <p:cNvPr id="294" name="Google Shape;294;p35"/>
            <p:cNvCxnSpPr/>
            <p:nvPr/>
          </p:nvCxnSpPr>
          <p:spPr>
            <a:xfrm>
              <a:off x="5209825" y="3648300"/>
              <a:ext cx="1286700" cy="0"/>
            </a:xfrm>
            <a:prstGeom prst="straightConnector1">
              <a:avLst/>
            </a:prstGeom>
            <a:noFill/>
            <a:ln cap="flat" cmpd="sng" w="9525">
              <a:solidFill>
                <a:srgbClr val="A7291E"/>
              </a:solidFill>
              <a:prstDash val="solid"/>
              <a:round/>
              <a:headEnd len="sm" w="sm" type="none"/>
              <a:tailEnd len="med" w="med" type="oval"/>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Project Management Timeline</a:t>
            </a:r>
            <a:endParaRPr/>
          </a:p>
        </p:txBody>
      </p:sp>
      <p:sp>
        <p:nvSpPr>
          <p:cNvPr id="300" name="Google Shape;300;p36"/>
          <p:cNvSpPr/>
          <p:nvPr/>
        </p:nvSpPr>
        <p:spPr>
          <a:xfrm>
            <a:off x="114702" y="4702900"/>
            <a:ext cx="318600" cy="320400"/>
          </a:xfrm>
          <a:prstGeom prst="roundRect">
            <a:avLst>
              <a:gd fmla="val 50000" name="adj"/>
            </a:avLst>
          </a:prstGeom>
          <a:solidFill>
            <a:srgbClr val="FB569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grpSp>
        <p:nvGrpSpPr>
          <p:cNvPr id="301" name="Google Shape;301;p36"/>
          <p:cNvGrpSpPr/>
          <p:nvPr/>
        </p:nvGrpSpPr>
        <p:grpSpPr>
          <a:xfrm>
            <a:off x="120550" y="1785225"/>
            <a:ext cx="2067942" cy="1365875"/>
            <a:chOff x="2712575" y="2218500"/>
            <a:chExt cx="2067942" cy="1365875"/>
          </a:xfrm>
        </p:grpSpPr>
        <p:sp>
          <p:nvSpPr>
            <p:cNvPr id="302" name="Google Shape;302;p36"/>
            <p:cNvSpPr/>
            <p:nvPr/>
          </p:nvSpPr>
          <p:spPr>
            <a:xfrm>
              <a:off x="3485717" y="3079475"/>
              <a:ext cx="1294800" cy="133500"/>
            </a:xfrm>
            <a:prstGeom prst="rect">
              <a:avLst/>
            </a:prstGeom>
            <a:solidFill>
              <a:srgbClr val="E11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txBox="1"/>
            <p:nvPr/>
          </p:nvSpPr>
          <p:spPr>
            <a:xfrm>
              <a:off x="3168973" y="3212975"/>
              <a:ext cx="859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latin typeface="Roboto"/>
                  <a:ea typeface="Roboto"/>
                  <a:cs typeface="Roboto"/>
                  <a:sym typeface="Roboto"/>
                </a:rPr>
                <a:t>Week 1</a:t>
              </a:r>
              <a:endParaRPr b="1">
                <a:latin typeface="Roboto"/>
                <a:ea typeface="Roboto"/>
                <a:cs typeface="Roboto"/>
                <a:sym typeface="Roboto"/>
              </a:endParaRPr>
            </a:p>
          </p:txBody>
        </p:sp>
        <p:sp>
          <p:nvSpPr>
            <p:cNvPr id="304" name="Google Shape;304;p36"/>
            <p:cNvSpPr txBox="1"/>
            <p:nvPr/>
          </p:nvSpPr>
          <p:spPr>
            <a:xfrm>
              <a:off x="2712575" y="2218500"/>
              <a:ext cx="1539000" cy="4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Kick-Off Meeting with TCS</a:t>
              </a:r>
              <a:endParaRPr b="1" sz="1200">
                <a:latin typeface="Roboto"/>
                <a:ea typeface="Roboto"/>
                <a:cs typeface="Roboto"/>
                <a:sym typeface="Roboto"/>
              </a:endParaRPr>
            </a:p>
            <a:p>
              <a:pPr indent="0" lvl="0" marL="0" rtl="0" algn="ctr">
                <a:spcBef>
                  <a:spcPts val="0"/>
                </a:spcBef>
                <a:spcAft>
                  <a:spcPts val="0"/>
                </a:spcAft>
                <a:buNone/>
              </a:pPr>
              <a:r>
                <a:t/>
              </a:r>
              <a:endParaRPr b="1" sz="1200">
                <a:latin typeface="Roboto"/>
                <a:ea typeface="Roboto"/>
                <a:cs typeface="Roboto"/>
                <a:sym typeface="Roboto"/>
              </a:endParaRPr>
            </a:p>
            <a:p>
              <a:pPr indent="0" lvl="0" marL="0" rtl="0" algn="ctr">
                <a:spcBef>
                  <a:spcPts val="0"/>
                </a:spcBef>
                <a:spcAft>
                  <a:spcPts val="1600"/>
                </a:spcAft>
                <a:buNone/>
              </a:pPr>
              <a:r>
                <a:t/>
              </a:r>
              <a:endParaRPr b="1" sz="1200">
                <a:latin typeface="Roboto"/>
                <a:ea typeface="Roboto"/>
                <a:cs typeface="Roboto"/>
                <a:sym typeface="Roboto"/>
              </a:endParaRPr>
            </a:p>
          </p:txBody>
        </p:sp>
        <p:grpSp>
          <p:nvGrpSpPr>
            <p:cNvPr id="305" name="Google Shape;305;p36"/>
            <p:cNvGrpSpPr/>
            <p:nvPr/>
          </p:nvGrpSpPr>
          <p:grpSpPr>
            <a:xfrm>
              <a:off x="3435870" y="2800065"/>
              <a:ext cx="92400" cy="411825"/>
              <a:chOff x="845575" y="2563700"/>
              <a:chExt cx="92400" cy="411825"/>
            </a:xfrm>
          </p:grpSpPr>
          <p:sp>
            <p:nvSpPr>
              <p:cNvPr id="306" name="Google Shape;306;p3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 name="Google Shape;307;p3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308" name="Google Shape;308;p36"/>
          <p:cNvGrpSpPr/>
          <p:nvPr/>
        </p:nvGrpSpPr>
        <p:grpSpPr>
          <a:xfrm>
            <a:off x="1351575" y="2223200"/>
            <a:ext cx="2131811" cy="1454026"/>
            <a:chOff x="1354000" y="2656475"/>
            <a:chExt cx="2131811" cy="1454026"/>
          </a:xfrm>
        </p:grpSpPr>
        <p:sp>
          <p:nvSpPr>
            <p:cNvPr id="309" name="Google Shape;309;p36"/>
            <p:cNvSpPr/>
            <p:nvPr/>
          </p:nvSpPr>
          <p:spPr>
            <a:xfrm>
              <a:off x="2191011" y="3079475"/>
              <a:ext cx="1294800" cy="1335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txBox="1"/>
            <p:nvPr/>
          </p:nvSpPr>
          <p:spPr>
            <a:xfrm>
              <a:off x="1753601" y="2656475"/>
              <a:ext cx="883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latin typeface="Roboto"/>
                  <a:ea typeface="Roboto"/>
                  <a:cs typeface="Roboto"/>
                  <a:sym typeface="Roboto"/>
                </a:rPr>
                <a:t>Week 2</a:t>
              </a:r>
              <a:endParaRPr b="1">
                <a:latin typeface="Roboto"/>
                <a:ea typeface="Roboto"/>
                <a:cs typeface="Roboto"/>
                <a:sym typeface="Roboto"/>
              </a:endParaRPr>
            </a:p>
          </p:txBody>
        </p:sp>
        <p:sp>
          <p:nvSpPr>
            <p:cNvPr id="311" name="Google Shape;311;p36"/>
            <p:cNvSpPr txBox="1"/>
            <p:nvPr/>
          </p:nvSpPr>
          <p:spPr>
            <a:xfrm>
              <a:off x="1354000" y="3628401"/>
              <a:ext cx="1683000" cy="4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Completion of the Critical Thinking Exercise</a:t>
              </a:r>
              <a:endParaRPr b="1" sz="1200">
                <a:latin typeface="Roboto"/>
                <a:ea typeface="Roboto"/>
                <a:cs typeface="Roboto"/>
                <a:sym typeface="Roboto"/>
              </a:endParaRPr>
            </a:p>
          </p:txBody>
        </p:sp>
        <p:grpSp>
          <p:nvGrpSpPr>
            <p:cNvPr id="312" name="Google Shape;312;p36"/>
            <p:cNvGrpSpPr/>
            <p:nvPr/>
          </p:nvGrpSpPr>
          <p:grpSpPr>
            <a:xfrm rot="10800000">
              <a:off x="2149293" y="3079467"/>
              <a:ext cx="92400" cy="411825"/>
              <a:chOff x="2072481" y="2563700"/>
              <a:chExt cx="92400" cy="411825"/>
            </a:xfrm>
          </p:grpSpPr>
          <p:cxnSp>
            <p:nvCxnSpPr>
              <p:cNvPr id="313" name="Google Shape;313;p36"/>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14" name="Google Shape;314;p36"/>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 name="Google Shape;315;p36"/>
          <p:cNvGrpSpPr/>
          <p:nvPr/>
        </p:nvGrpSpPr>
        <p:grpSpPr>
          <a:xfrm>
            <a:off x="2717750" y="1759319"/>
            <a:ext cx="2060342" cy="1419031"/>
            <a:chOff x="2720175" y="2192594"/>
            <a:chExt cx="2060342" cy="1419031"/>
          </a:xfrm>
        </p:grpSpPr>
        <p:sp>
          <p:nvSpPr>
            <p:cNvPr id="316" name="Google Shape;316;p36"/>
            <p:cNvSpPr/>
            <p:nvPr/>
          </p:nvSpPr>
          <p:spPr>
            <a:xfrm>
              <a:off x="3485717" y="3079475"/>
              <a:ext cx="1294800" cy="133500"/>
            </a:xfrm>
            <a:prstGeom prst="rect">
              <a:avLst/>
            </a:prstGeom>
            <a:solidFill>
              <a:srgbClr val="E11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txBox="1"/>
            <p:nvPr/>
          </p:nvSpPr>
          <p:spPr>
            <a:xfrm>
              <a:off x="3036525" y="3240225"/>
              <a:ext cx="1050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latin typeface="Roboto"/>
                  <a:ea typeface="Roboto"/>
                  <a:cs typeface="Roboto"/>
                  <a:sym typeface="Roboto"/>
                </a:rPr>
                <a:t>Week 3 - 5</a:t>
              </a:r>
              <a:endParaRPr b="1">
                <a:latin typeface="Roboto"/>
                <a:ea typeface="Roboto"/>
                <a:cs typeface="Roboto"/>
                <a:sym typeface="Roboto"/>
              </a:endParaRPr>
            </a:p>
          </p:txBody>
        </p:sp>
        <p:sp>
          <p:nvSpPr>
            <p:cNvPr id="318" name="Google Shape;318;p36"/>
            <p:cNvSpPr txBox="1"/>
            <p:nvPr/>
          </p:nvSpPr>
          <p:spPr>
            <a:xfrm>
              <a:off x="2720175" y="2192594"/>
              <a:ext cx="16830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Exploratory Phase &amp; Practice Presentation</a:t>
              </a:r>
              <a:endParaRPr b="1" sz="1200">
                <a:latin typeface="Roboto"/>
                <a:ea typeface="Roboto"/>
                <a:cs typeface="Roboto"/>
                <a:sym typeface="Roboto"/>
              </a:endParaRPr>
            </a:p>
            <a:p>
              <a:pPr indent="0" lvl="0" marL="0" rtl="0" algn="ctr">
                <a:spcBef>
                  <a:spcPts val="0"/>
                </a:spcBef>
                <a:spcAft>
                  <a:spcPts val="1600"/>
                </a:spcAft>
                <a:buNone/>
              </a:pPr>
              <a:r>
                <a:t/>
              </a:r>
              <a:endParaRPr b="1" sz="1200">
                <a:latin typeface="Roboto"/>
                <a:ea typeface="Roboto"/>
                <a:cs typeface="Roboto"/>
                <a:sym typeface="Roboto"/>
              </a:endParaRPr>
            </a:p>
          </p:txBody>
        </p:sp>
        <p:grpSp>
          <p:nvGrpSpPr>
            <p:cNvPr id="319" name="Google Shape;319;p36"/>
            <p:cNvGrpSpPr/>
            <p:nvPr/>
          </p:nvGrpSpPr>
          <p:grpSpPr>
            <a:xfrm>
              <a:off x="3435870" y="2800065"/>
              <a:ext cx="92400" cy="411825"/>
              <a:chOff x="845575" y="2563700"/>
              <a:chExt cx="92400" cy="411825"/>
            </a:xfrm>
          </p:grpSpPr>
          <p:sp>
            <p:nvSpPr>
              <p:cNvPr id="320" name="Google Shape;320;p3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3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322" name="Google Shape;322;p36"/>
          <p:cNvGrpSpPr/>
          <p:nvPr/>
        </p:nvGrpSpPr>
        <p:grpSpPr>
          <a:xfrm>
            <a:off x="3939700" y="2223200"/>
            <a:ext cx="2133096" cy="1818550"/>
            <a:chOff x="3942125" y="2656475"/>
            <a:chExt cx="2133096" cy="1818550"/>
          </a:xfrm>
        </p:grpSpPr>
        <p:sp>
          <p:nvSpPr>
            <p:cNvPr id="323" name="Google Shape;323;p36"/>
            <p:cNvSpPr/>
            <p:nvPr/>
          </p:nvSpPr>
          <p:spPr>
            <a:xfrm>
              <a:off x="4780421" y="3079475"/>
              <a:ext cx="1294800" cy="1335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6"/>
            <p:cNvGrpSpPr/>
            <p:nvPr/>
          </p:nvGrpSpPr>
          <p:grpSpPr>
            <a:xfrm rot="10800000">
              <a:off x="4737413" y="3079467"/>
              <a:ext cx="92400" cy="411825"/>
              <a:chOff x="2070100" y="2563700"/>
              <a:chExt cx="92400" cy="411825"/>
            </a:xfrm>
          </p:grpSpPr>
          <p:cxnSp>
            <p:nvCxnSpPr>
              <p:cNvPr id="325" name="Google Shape;325;p3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26" name="Google Shape;326;p3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36"/>
            <p:cNvSpPr txBox="1"/>
            <p:nvPr/>
          </p:nvSpPr>
          <p:spPr>
            <a:xfrm>
              <a:off x="4243775" y="2656475"/>
              <a:ext cx="1079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dk1"/>
                  </a:solidFill>
                  <a:latin typeface="Roboto"/>
                  <a:ea typeface="Roboto"/>
                  <a:cs typeface="Roboto"/>
                  <a:sym typeface="Roboto"/>
                </a:rPr>
                <a:t>Week 6 - 7</a:t>
              </a:r>
              <a:endParaRPr b="1">
                <a:solidFill>
                  <a:schemeClr val="dk1"/>
                </a:solidFill>
                <a:latin typeface="Roboto"/>
                <a:ea typeface="Roboto"/>
                <a:cs typeface="Roboto"/>
                <a:sym typeface="Roboto"/>
              </a:endParaRPr>
            </a:p>
          </p:txBody>
        </p:sp>
        <p:sp>
          <p:nvSpPr>
            <p:cNvPr id="328" name="Google Shape;328;p36"/>
            <p:cNvSpPr txBox="1"/>
            <p:nvPr/>
          </p:nvSpPr>
          <p:spPr>
            <a:xfrm>
              <a:off x="3942125" y="3611625"/>
              <a:ext cx="1683000" cy="86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Selection of a Benchmark Focus Area &amp; </a:t>
              </a:r>
              <a:r>
                <a:rPr b="1" lang="en" sz="1200">
                  <a:solidFill>
                    <a:schemeClr val="dk1"/>
                  </a:solidFill>
                  <a:latin typeface="Roboto"/>
                  <a:ea typeface="Roboto"/>
                  <a:cs typeface="Roboto"/>
                  <a:sym typeface="Roboto"/>
                </a:rPr>
                <a:t>Midterm Presentation</a:t>
              </a:r>
              <a:endParaRPr b="1" sz="1200">
                <a:solidFill>
                  <a:schemeClr val="dk1"/>
                </a:solidFill>
                <a:latin typeface="Roboto"/>
                <a:ea typeface="Roboto"/>
                <a:cs typeface="Roboto"/>
                <a:sym typeface="Roboto"/>
              </a:endParaRPr>
            </a:p>
            <a:p>
              <a:pPr indent="0" lvl="0" marL="0" rtl="0" algn="ctr">
                <a:spcBef>
                  <a:spcPts val="0"/>
                </a:spcBef>
                <a:spcAft>
                  <a:spcPts val="0"/>
                </a:spcAft>
                <a:buNone/>
              </a:pPr>
              <a:r>
                <a:t/>
              </a:r>
              <a:endParaRPr b="1" sz="1200">
                <a:latin typeface="Roboto"/>
                <a:ea typeface="Roboto"/>
                <a:cs typeface="Roboto"/>
                <a:sym typeface="Roboto"/>
              </a:endParaRPr>
            </a:p>
            <a:p>
              <a:pPr indent="0" lvl="0" marL="0" rtl="0" algn="ctr">
                <a:spcBef>
                  <a:spcPts val="0"/>
                </a:spcBef>
                <a:spcAft>
                  <a:spcPts val="1600"/>
                </a:spcAft>
                <a:buNone/>
              </a:pPr>
              <a:r>
                <a:t/>
              </a:r>
              <a:endParaRPr b="1" sz="1200">
                <a:latin typeface="Roboto"/>
                <a:ea typeface="Roboto"/>
                <a:cs typeface="Roboto"/>
                <a:sym typeface="Roboto"/>
              </a:endParaRPr>
            </a:p>
          </p:txBody>
        </p:sp>
      </p:grpSp>
      <p:grpSp>
        <p:nvGrpSpPr>
          <p:cNvPr id="329" name="Google Shape;329;p36"/>
          <p:cNvGrpSpPr/>
          <p:nvPr/>
        </p:nvGrpSpPr>
        <p:grpSpPr>
          <a:xfrm>
            <a:off x="5233675" y="1851800"/>
            <a:ext cx="2133825" cy="1326550"/>
            <a:chOff x="5236100" y="2285075"/>
            <a:chExt cx="2133825" cy="1326550"/>
          </a:xfrm>
        </p:grpSpPr>
        <p:sp>
          <p:nvSpPr>
            <p:cNvPr id="330" name="Google Shape;330;p36"/>
            <p:cNvSpPr/>
            <p:nvPr/>
          </p:nvSpPr>
          <p:spPr>
            <a:xfrm>
              <a:off x="6075125" y="3079475"/>
              <a:ext cx="1294800" cy="133500"/>
            </a:xfrm>
            <a:prstGeom prst="rect">
              <a:avLst/>
            </a:prstGeom>
            <a:solidFill>
              <a:srgbClr val="E11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6"/>
            <p:cNvGrpSpPr/>
            <p:nvPr/>
          </p:nvGrpSpPr>
          <p:grpSpPr>
            <a:xfrm>
              <a:off x="6031394" y="2800065"/>
              <a:ext cx="92400" cy="411825"/>
              <a:chOff x="845575" y="2563700"/>
              <a:chExt cx="92400" cy="411825"/>
            </a:xfrm>
          </p:grpSpPr>
          <p:cxnSp>
            <p:nvCxnSpPr>
              <p:cNvPr id="332" name="Google Shape;332;p3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33" name="Google Shape;333;p3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6"/>
            <p:cNvSpPr txBox="1"/>
            <p:nvPr/>
          </p:nvSpPr>
          <p:spPr>
            <a:xfrm>
              <a:off x="5503850" y="3240225"/>
              <a:ext cx="1147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latin typeface="Roboto"/>
                  <a:ea typeface="Roboto"/>
                  <a:cs typeface="Roboto"/>
                  <a:sym typeface="Roboto"/>
                </a:rPr>
                <a:t>Week 8 - 12</a:t>
              </a:r>
              <a:endParaRPr b="1">
                <a:latin typeface="Roboto"/>
                <a:ea typeface="Roboto"/>
                <a:cs typeface="Roboto"/>
                <a:sym typeface="Roboto"/>
              </a:endParaRPr>
            </a:p>
          </p:txBody>
        </p:sp>
        <p:sp>
          <p:nvSpPr>
            <p:cNvPr id="335" name="Google Shape;335;p36"/>
            <p:cNvSpPr txBox="1"/>
            <p:nvPr/>
          </p:nvSpPr>
          <p:spPr>
            <a:xfrm>
              <a:off x="5236100" y="2285075"/>
              <a:ext cx="16830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Developmental </a:t>
              </a:r>
              <a:r>
                <a:rPr b="1" lang="en" sz="1200">
                  <a:latin typeface="Roboto"/>
                  <a:ea typeface="Roboto"/>
                  <a:cs typeface="Roboto"/>
                  <a:sym typeface="Roboto"/>
                </a:rPr>
                <a:t>Phase</a:t>
              </a:r>
              <a:endParaRPr b="1" sz="1200">
                <a:latin typeface="Roboto"/>
                <a:ea typeface="Roboto"/>
                <a:cs typeface="Roboto"/>
                <a:sym typeface="Roboto"/>
              </a:endParaRPr>
            </a:p>
          </p:txBody>
        </p:sp>
      </p:grpSp>
      <p:grpSp>
        <p:nvGrpSpPr>
          <p:cNvPr id="336" name="Google Shape;336;p36"/>
          <p:cNvGrpSpPr/>
          <p:nvPr/>
        </p:nvGrpSpPr>
        <p:grpSpPr>
          <a:xfrm>
            <a:off x="6622750" y="2223188"/>
            <a:ext cx="2521262" cy="1445364"/>
            <a:chOff x="6625175" y="2656463"/>
            <a:chExt cx="2521262" cy="1445364"/>
          </a:xfrm>
        </p:grpSpPr>
        <p:sp>
          <p:nvSpPr>
            <p:cNvPr id="337" name="Google Shape;337;p36"/>
            <p:cNvSpPr/>
            <p:nvPr/>
          </p:nvSpPr>
          <p:spPr>
            <a:xfrm>
              <a:off x="7369837" y="3079475"/>
              <a:ext cx="1776600" cy="1335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36"/>
            <p:cNvGrpSpPr/>
            <p:nvPr/>
          </p:nvGrpSpPr>
          <p:grpSpPr>
            <a:xfrm rot="10800000">
              <a:off x="7328221" y="3079467"/>
              <a:ext cx="92400" cy="411825"/>
              <a:chOff x="2070100" y="2563700"/>
              <a:chExt cx="92400" cy="411825"/>
            </a:xfrm>
          </p:grpSpPr>
          <p:cxnSp>
            <p:nvCxnSpPr>
              <p:cNvPr id="339" name="Google Shape;339;p3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0" name="Google Shape;340;p3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36"/>
            <p:cNvSpPr txBox="1"/>
            <p:nvPr/>
          </p:nvSpPr>
          <p:spPr>
            <a:xfrm>
              <a:off x="6685225" y="2656463"/>
              <a:ext cx="1296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rgbClr val="E1165B"/>
                  </a:solidFill>
                  <a:latin typeface="Roboto"/>
                  <a:ea typeface="Roboto"/>
                  <a:cs typeface="Roboto"/>
                  <a:sym typeface="Roboto"/>
                </a:rPr>
                <a:t>Week 13 - 14</a:t>
              </a:r>
              <a:endParaRPr b="1">
                <a:solidFill>
                  <a:srgbClr val="E1165B"/>
                </a:solidFill>
                <a:latin typeface="Roboto"/>
                <a:ea typeface="Roboto"/>
                <a:cs typeface="Roboto"/>
                <a:sym typeface="Roboto"/>
              </a:endParaRPr>
            </a:p>
          </p:txBody>
        </p:sp>
        <p:sp>
          <p:nvSpPr>
            <p:cNvPr id="342" name="Google Shape;342;p36"/>
            <p:cNvSpPr txBox="1"/>
            <p:nvPr/>
          </p:nvSpPr>
          <p:spPr>
            <a:xfrm>
              <a:off x="6625175" y="3611626"/>
              <a:ext cx="1683000" cy="49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E1165B"/>
                  </a:solidFill>
                  <a:latin typeface="Roboto"/>
                  <a:ea typeface="Roboto"/>
                  <a:cs typeface="Roboto"/>
                  <a:sym typeface="Roboto"/>
                </a:rPr>
                <a:t>Finalization Phase &amp; Final Presentation</a:t>
              </a:r>
              <a:endParaRPr b="1" sz="1200">
                <a:solidFill>
                  <a:srgbClr val="E1165B"/>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Project Progression</a:t>
            </a:r>
            <a:endParaRPr/>
          </a:p>
        </p:txBody>
      </p:sp>
      <p:sp>
        <p:nvSpPr>
          <p:cNvPr id="348" name="Google Shape;348;p37"/>
          <p:cNvSpPr/>
          <p:nvPr/>
        </p:nvSpPr>
        <p:spPr>
          <a:xfrm>
            <a:off x="1583132" y="1946600"/>
            <a:ext cx="1276800" cy="1276800"/>
          </a:xfrm>
          <a:prstGeom prst="arc">
            <a:avLst>
              <a:gd fmla="val 10780397" name="adj1"/>
              <a:gd fmla="val 19331255" name="adj2"/>
            </a:avLst>
          </a:prstGeom>
          <a:noFill/>
          <a:ln cap="flat" cmpd="sng" w="9525">
            <a:solidFill>
              <a:srgbClr val="000000"/>
            </a:solidFill>
            <a:prstDash val="dash"/>
            <a:round/>
            <a:headEnd len="sm" w="sm" type="oval"/>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3150102" y="1584400"/>
            <a:ext cx="1276800" cy="1276800"/>
          </a:xfrm>
          <a:prstGeom prst="arc">
            <a:avLst>
              <a:gd fmla="val 10780397" name="adj1"/>
              <a:gd fmla="val 19331255" name="adj2"/>
            </a:avLst>
          </a:prstGeom>
          <a:noFill/>
          <a:ln cap="flat" cmpd="sng" w="9525">
            <a:solidFill>
              <a:srgbClr val="000000"/>
            </a:solidFill>
            <a:prstDash val="dash"/>
            <a:round/>
            <a:headEnd len="sm" w="sm" type="oval"/>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4717081" y="1222200"/>
            <a:ext cx="1276800" cy="1276800"/>
          </a:xfrm>
          <a:prstGeom prst="arc">
            <a:avLst>
              <a:gd fmla="val 10780397" name="adj1"/>
              <a:gd fmla="val 19331255" name="adj2"/>
            </a:avLst>
          </a:prstGeom>
          <a:noFill/>
          <a:ln cap="flat" cmpd="sng" w="9525">
            <a:solidFill>
              <a:srgbClr val="000000"/>
            </a:solidFill>
            <a:prstDash val="dash"/>
            <a:round/>
            <a:headEnd len="sm" w="sm" type="oval"/>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6284068" y="860000"/>
            <a:ext cx="1276800" cy="1276800"/>
          </a:xfrm>
          <a:prstGeom prst="arc">
            <a:avLst>
              <a:gd fmla="val 10780397" name="adj1"/>
              <a:gd fmla="val 19331255" name="adj2"/>
            </a:avLst>
          </a:prstGeom>
          <a:noFill/>
          <a:ln cap="flat" cmpd="sng" w="9525">
            <a:solidFill>
              <a:srgbClr val="000000"/>
            </a:solidFill>
            <a:prstDash val="dash"/>
            <a:round/>
            <a:headEnd len="sm" w="sm" type="oval"/>
            <a:tailEnd len="sm" w="sm"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7"/>
          <p:cNvGrpSpPr/>
          <p:nvPr/>
        </p:nvGrpSpPr>
        <p:grpSpPr>
          <a:xfrm>
            <a:off x="710250" y="2724275"/>
            <a:ext cx="1455600" cy="1247225"/>
            <a:chOff x="710275" y="3145300"/>
            <a:chExt cx="1455600" cy="1247225"/>
          </a:xfrm>
        </p:grpSpPr>
        <p:cxnSp>
          <p:nvCxnSpPr>
            <p:cNvPr id="353" name="Google Shape;353;p37"/>
            <p:cNvCxnSpPr/>
            <p:nvPr/>
          </p:nvCxnSpPr>
          <p:spPr>
            <a:xfrm>
              <a:off x="1438075" y="3477400"/>
              <a:ext cx="0" cy="279600"/>
            </a:xfrm>
            <a:prstGeom prst="straightConnector1">
              <a:avLst/>
            </a:prstGeom>
            <a:noFill/>
            <a:ln cap="flat" cmpd="sng" w="9525">
              <a:solidFill>
                <a:srgbClr val="FBB831"/>
              </a:solidFill>
              <a:prstDash val="solid"/>
              <a:round/>
              <a:headEnd len="med" w="med" type="none"/>
              <a:tailEnd len="med" w="med" type="none"/>
            </a:ln>
          </p:spPr>
        </p:cxnSp>
        <p:sp>
          <p:nvSpPr>
            <p:cNvPr id="354" name="Google Shape;354;p37"/>
            <p:cNvSpPr/>
            <p:nvPr/>
          </p:nvSpPr>
          <p:spPr>
            <a:xfrm>
              <a:off x="710275" y="3145300"/>
              <a:ext cx="1455600" cy="408300"/>
            </a:xfrm>
            <a:prstGeom prst="roundRect">
              <a:avLst>
                <a:gd fmla="val 16667" name="adj"/>
              </a:avLst>
            </a:prstGeom>
            <a:solidFill>
              <a:srgbClr val="FBB83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Introduction</a:t>
              </a:r>
              <a:endParaRPr>
                <a:solidFill>
                  <a:srgbClr val="FFFFFF"/>
                </a:solidFill>
              </a:endParaRPr>
            </a:p>
          </p:txBody>
        </p:sp>
        <p:sp>
          <p:nvSpPr>
            <p:cNvPr id="355" name="Google Shape;355;p37"/>
            <p:cNvSpPr txBox="1"/>
            <p:nvPr/>
          </p:nvSpPr>
          <p:spPr>
            <a:xfrm>
              <a:off x="710275" y="3833325"/>
              <a:ext cx="1455600" cy="55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Kick-off meeting &amp; i</a:t>
              </a:r>
              <a:r>
                <a:rPr lang="en" sz="1200">
                  <a:latin typeface="Roboto"/>
                  <a:ea typeface="Roboto"/>
                  <a:cs typeface="Roboto"/>
                  <a:sym typeface="Roboto"/>
                </a:rPr>
                <a:t>ntroduction</a:t>
              </a:r>
              <a:r>
                <a:rPr lang="en" sz="1200">
                  <a:latin typeface="Roboto"/>
                  <a:ea typeface="Roboto"/>
                  <a:cs typeface="Roboto"/>
                  <a:sym typeface="Roboto"/>
                </a:rPr>
                <a:t> to the project</a:t>
              </a:r>
              <a:endParaRPr sz="1200">
                <a:latin typeface="Roboto"/>
                <a:ea typeface="Roboto"/>
                <a:cs typeface="Roboto"/>
                <a:sym typeface="Roboto"/>
              </a:endParaRPr>
            </a:p>
          </p:txBody>
        </p:sp>
      </p:grpSp>
      <p:grpSp>
        <p:nvGrpSpPr>
          <p:cNvPr id="356" name="Google Shape;356;p37"/>
          <p:cNvGrpSpPr/>
          <p:nvPr/>
        </p:nvGrpSpPr>
        <p:grpSpPr>
          <a:xfrm>
            <a:off x="2277213" y="2362075"/>
            <a:ext cx="1455612" cy="2102925"/>
            <a:chOff x="2277238" y="2783100"/>
            <a:chExt cx="1455612" cy="2102925"/>
          </a:xfrm>
        </p:grpSpPr>
        <p:cxnSp>
          <p:nvCxnSpPr>
            <p:cNvPr id="357" name="Google Shape;357;p37"/>
            <p:cNvCxnSpPr/>
            <p:nvPr/>
          </p:nvCxnSpPr>
          <p:spPr>
            <a:xfrm>
              <a:off x="3005038" y="3115200"/>
              <a:ext cx="0" cy="641700"/>
            </a:xfrm>
            <a:prstGeom prst="straightConnector1">
              <a:avLst/>
            </a:prstGeom>
            <a:noFill/>
            <a:ln cap="flat" cmpd="sng" w="9525">
              <a:solidFill>
                <a:srgbClr val="FB8569"/>
              </a:solidFill>
              <a:prstDash val="solid"/>
              <a:round/>
              <a:headEnd len="med" w="med" type="none"/>
              <a:tailEnd len="med" w="med" type="none"/>
            </a:ln>
          </p:spPr>
        </p:cxnSp>
        <p:sp>
          <p:nvSpPr>
            <p:cNvPr id="358" name="Google Shape;358;p37"/>
            <p:cNvSpPr/>
            <p:nvPr/>
          </p:nvSpPr>
          <p:spPr>
            <a:xfrm>
              <a:off x="2277238" y="2783100"/>
              <a:ext cx="1455600" cy="408300"/>
            </a:xfrm>
            <a:prstGeom prst="roundRect">
              <a:avLst>
                <a:gd fmla="val 16667"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Meetings</a:t>
              </a:r>
              <a:endParaRPr>
                <a:solidFill>
                  <a:srgbClr val="FFFFFF"/>
                </a:solidFill>
              </a:endParaRPr>
            </a:p>
          </p:txBody>
        </p:sp>
        <p:sp>
          <p:nvSpPr>
            <p:cNvPr id="359" name="Google Shape;359;p37"/>
            <p:cNvSpPr txBox="1"/>
            <p:nvPr/>
          </p:nvSpPr>
          <p:spPr>
            <a:xfrm>
              <a:off x="2277250" y="3833325"/>
              <a:ext cx="1455600" cy="105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Weekly meetings with CMU team and client throughout the semester</a:t>
              </a:r>
              <a:endParaRPr sz="1200">
                <a:latin typeface="Roboto"/>
                <a:ea typeface="Roboto"/>
                <a:cs typeface="Roboto"/>
                <a:sym typeface="Roboto"/>
              </a:endParaRPr>
            </a:p>
          </p:txBody>
        </p:sp>
      </p:grpSp>
      <p:grpSp>
        <p:nvGrpSpPr>
          <p:cNvPr id="360" name="Google Shape;360;p37"/>
          <p:cNvGrpSpPr/>
          <p:nvPr/>
        </p:nvGrpSpPr>
        <p:grpSpPr>
          <a:xfrm>
            <a:off x="3844184" y="1999875"/>
            <a:ext cx="1455616" cy="2465125"/>
            <a:chOff x="3844209" y="2420900"/>
            <a:chExt cx="1455616" cy="2465125"/>
          </a:xfrm>
        </p:grpSpPr>
        <p:cxnSp>
          <p:nvCxnSpPr>
            <p:cNvPr id="361" name="Google Shape;361;p37"/>
            <p:cNvCxnSpPr/>
            <p:nvPr/>
          </p:nvCxnSpPr>
          <p:spPr>
            <a:xfrm>
              <a:off x="4572009" y="2753000"/>
              <a:ext cx="0" cy="1003800"/>
            </a:xfrm>
            <a:prstGeom prst="straightConnector1">
              <a:avLst/>
            </a:prstGeom>
            <a:noFill/>
            <a:ln cap="flat" cmpd="sng" w="9525">
              <a:solidFill>
                <a:srgbClr val="FB569C"/>
              </a:solidFill>
              <a:prstDash val="solid"/>
              <a:round/>
              <a:headEnd len="med" w="med" type="none"/>
              <a:tailEnd len="med" w="med" type="none"/>
            </a:ln>
          </p:spPr>
        </p:cxnSp>
        <p:sp>
          <p:nvSpPr>
            <p:cNvPr id="362" name="Google Shape;362;p37"/>
            <p:cNvSpPr/>
            <p:nvPr/>
          </p:nvSpPr>
          <p:spPr>
            <a:xfrm>
              <a:off x="3844209" y="2420900"/>
              <a:ext cx="1455600" cy="408300"/>
            </a:xfrm>
            <a:prstGeom prst="roundRect">
              <a:avLst>
                <a:gd fmla="val 16667" name="adj"/>
              </a:avLst>
            </a:prstGeom>
            <a:solidFill>
              <a:srgbClr val="FB569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Research</a:t>
              </a:r>
              <a:endParaRPr>
                <a:solidFill>
                  <a:srgbClr val="FFFFFF"/>
                </a:solidFill>
              </a:endParaRPr>
            </a:p>
          </p:txBody>
        </p:sp>
        <p:sp>
          <p:nvSpPr>
            <p:cNvPr id="363" name="Google Shape;363;p37"/>
            <p:cNvSpPr txBox="1"/>
            <p:nvPr/>
          </p:nvSpPr>
          <p:spPr>
            <a:xfrm>
              <a:off x="3844225" y="3833325"/>
              <a:ext cx="1455600" cy="105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Deep dive into IT Infrastructure benchmarking &amp; the identification of novelty insights</a:t>
              </a:r>
              <a:endParaRPr sz="1200">
                <a:latin typeface="Roboto"/>
                <a:ea typeface="Roboto"/>
                <a:cs typeface="Roboto"/>
                <a:sym typeface="Roboto"/>
              </a:endParaRPr>
            </a:p>
          </p:txBody>
        </p:sp>
      </p:grpSp>
      <p:grpSp>
        <p:nvGrpSpPr>
          <p:cNvPr id="364" name="Google Shape;364;p37"/>
          <p:cNvGrpSpPr/>
          <p:nvPr/>
        </p:nvGrpSpPr>
        <p:grpSpPr>
          <a:xfrm>
            <a:off x="6978150" y="626891"/>
            <a:ext cx="1455608" cy="3417509"/>
            <a:chOff x="6978175" y="1047916"/>
            <a:chExt cx="1455608" cy="3417509"/>
          </a:xfrm>
        </p:grpSpPr>
        <p:grpSp>
          <p:nvGrpSpPr>
            <p:cNvPr id="365" name="Google Shape;365;p37"/>
            <p:cNvGrpSpPr/>
            <p:nvPr/>
          </p:nvGrpSpPr>
          <p:grpSpPr>
            <a:xfrm>
              <a:off x="7508784" y="1047916"/>
              <a:ext cx="394391" cy="566069"/>
              <a:chOff x="9442609" y="1874766"/>
              <a:chExt cx="394391" cy="566069"/>
            </a:xfrm>
          </p:grpSpPr>
          <p:sp>
            <p:nvSpPr>
              <p:cNvPr id="366" name="Google Shape;366;p37"/>
              <p:cNvSpPr/>
              <p:nvPr/>
            </p:nvSpPr>
            <p:spPr>
              <a:xfrm>
                <a:off x="9585404" y="1874766"/>
                <a:ext cx="108800" cy="108822"/>
              </a:xfrm>
              <a:custGeom>
                <a:rect b="b" l="l" r="r" t="t"/>
                <a:pathLst>
                  <a:path extrusionOk="0" h="5109" w="5108">
                    <a:moveTo>
                      <a:pt x="2548" y="0"/>
                    </a:moveTo>
                    <a:cubicBezTo>
                      <a:pt x="1143" y="0"/>
                      <a:pt x="0" y="1143"/>
                      <a:pt x="0" y="2560"/>
                    </a:cubicBezTo>
                    <a:cubicBezTo>
                      <a:pt x="0" y="3965"/>
                      <a:pt x="1143" y="5108"/>
                      <a:pt x="2548" y="5108"/>
                    </a:cubicBezTo>
                    <a:cubicBezTo>
                      <a:pt x="3965" y="5108"/>
                      <a:pt x="5108" y="3965"/>
                      <a:pt x="5108" y="2560"/>
                    </a:cubicBezTo>
                    <a:cubicBezTo>
                      <a:pt x="5108" y="1143"/>
                      <a:pt x="3965" y="0"/>
                      <a:pt x="2548" y="0"/>
                    </a:cubicBezTo>
                    <a:close/>
                  </a:path>
                </a:pathLst>
              </a:custGeom>
              <a:solidFill>
                <a:srgbClr val="822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9442609" y="1930806"/>
                <a:ext cx="394391" cy="510029"/>
              </a:xfrm>
              <a:custGeom>
                <a:rect b="b" l="l" r="r" t="t"/>
                <a:pathLst>
                  <a:path extrusionOk="0" h="23945" w="18516">
                    <a:moveTo>
                      <a:pt x="9657" y="5335"/>
                    </a:moveTo>
                    <a:lnTo>
                      <a:pt x="9693" y="5882"/>
                    </a:lnTo>
                    <a:lnTo>
                      <a:pt x="9847" y="7954"/>
                    </a:lnTo>
                    <a:lnTo>
                      <a:pt x="10074" y="10990"/>
                    </a:lnTo>
                    <a:lnTo>
                      <a:pt x="9228" y="11812"/>
                    </a:lnTo>
                    <a:lnTo>
                      <a:pt x="8442" y="10990"/>
                    </a:lnTo>
                    <a:lnTo>
                      <a:pt x="8669" y="7954"/>
                    </a:lnTo>
                    <a:lnTo>
                      <a:pt x="8823" y="5882"/>
                    </a:lnTo>
                    <a:lnTo>
                      <a:pt x="8859" y="5335"/>
                    </a:lnTo>
                    <a:close/>
                    <a:moveTo>
                      <a:pt x="1" y="1"/>
                    </a:moveTo>
                    <a:cubicBezTo>
                      <a:pt x="465" y="3120"/>
                      <a:pt x="2466" y="5728"/>
                      <a:pt x="5204" y="7049"/>
                    </a:cubicBezTo>
                    <a:lnTo>
                      <a:pt x="5204" y="15622"/>
                    </a:lnTo>
                    <a:lnTo>
                      <a:pt x="6168" y="15622"/>
                    </a:lnTo>
                    <a:lnTo>
                      <a:pt x="6168" y="23944"/>
                    </a:lnTo>
                    <a:lnTo>
                      <a:pt x="8514" y="23944"/>
                    </a:lnTo>
                    <a:lnTo>
                      <a:pt x="8514" y="15622"/>
                    </a:lnTo>
                    <a:lnTo>
                      <a:pt x="10002" y="15622"/>
                    </a:lnTo>
                    <a:lnTo>
                      <a:pt x="10002" y="23944"/>
                    </a:lnTo>
                    <a:lnTo>
                      <a:pt x="12348" y="23944"/>
                    </a:lnTo>
                    <a:lnTo>
                      <a:pt x="12348" y="15622"/>
                    </a:lnTo>
                    <a:lnTo>
                      <a:pt x="13312" y="15622"/>
                    </a:lnTo>
                    <a:lnTo>
                      <a:pt x="13312" y="7049"/>
                    </a:lnTo>
                    <a:cubicBezTo>
                      <a:pt x="16051" y="5728"/>
                      <a:pt x="18051" y="3120"/>
                      <a:pt x="18515" y="1"/>
                    </a:cubicBezTo>
                    <a:lnTo>
                      <a:pt x="16396" y="1"/>
                    </a:lnTo>
                    <a:cubicBezTo>
                      <a:pt x="15991" y="2084"/>
                      <a:pt x="14705" y="3846"/>
                      <a:pt x="12931" y="4894"/>
                    </a:cubicBezTo>
                    <a:cubicBezTo>
                      <a:pt x="12514" y="4215"/>
                      <a:pt x="11752" y="3751"/>
                      <a:pt x="10895" y="3751"/>
                    </a:cubicBezTo>
                    <a:lnTo>
                      <a:pt x="10074" y="3751"/>
                    </a:lnTo>
                    <a:lnTo>
                      <a:pt x="9657" y="4870"/>
                    </a:lnTo>
                    <a:lnTo>
                      <a:pt x="8859" y="4870"/>
                    </a:lnTo>
                    <a:lnTo>
                      <a:pt x="8442" y="3751"/>
                    </a:lnTo>
                    <a:lnTo>
                      <a:pt x="7621" y="3751"/>
                    </a:lnTo>
                    <a:cubicBezTo>
                      <a:pt x="6752" y="3751"/>
                      <a:pt x="5990" y="4215"/>
                      <a:pt x="5573" y="4894"/>
                    </a:cubicBezTo>
                    <a:cubicBezTo>
                      <a:pt x="3811" y="3846"/>
                      <a:pt x="2525" y="2084"/>
                      <a:pt x="2120" y="1"/>
                    </a:cubicBezTo>
                    <a:close/>
                  </a:path>
                </a:pathLst>
              </a:custGeom>
              <a:solidFill>
                <a:srgbClr val="822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8" name="Google Shape;368;p37"/>
            <p:cNvCxnSpPr/>
            <p:nvPr/>
          </p:nvCxnSpPr>
          <p:spPr>
            <a:xfrm>
              <a:off x="7705975" y="2028600"/>
              <a:ext cx="0" cy="1728000"/>
            </a:xfrm>
            <a:prstGeom prst="straightConnector1">
              <a:avLst/>
            </a:prstGeom>
            <a:noFill/>
            <a:ln cap="flat" cmpd="sng" w="9525">
              <a:solidFill>
                <a:srgbClr val="8225E2"/>
              </a:solidFill>
              <a:prstDash val="solid"/>
              <a:round/>
              <a:headEnd len="med" w="med" type="none"/>
              <a:tailEnd len="med" w="med" type="none"/>
            </a:ln>
          </p:spPr>
        </p:cxnSp>
        <p:sp>
          <p:nvSpPr>
            <p:cNvPr id="369" name="Google Shape;369;p37"/>
            <p:cNvSpPr/>
            <p:nvPr/>
          </p:nvSpPr>
          <p:spPr>
            <a:xfrm>
              <a:off x="6978175" y="1696500"/>
              <a:ext cx="1455600" cy="408300"/>
            </a:xfrm>
            <a:prstGeom prst="roundRect">
              <a:avLst>
                <a:gd fmla="val 16667" name="adj"/>
              </a:avLst>
            </a:prstGeom>
            <a:solidFill>
              <a:srgbClr val="8225E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Framework</a:t>
              </a:r>
              <a:endParaRPr>
                <a:solidFill>
                  <a:srgbClr val="FFFFFF"/>
                </a:solidFill>
              </a:endParaRPr>
            </a:p>
          </p:txBody>
        </p:sp>
        <p:sp>
          <p:nvSpPr>
            <p:cNvPr id="370" name="Google Shape;370;p37"/>
            <p:cNvSpPr txBox="1"/>
            <p:nvPr/>
          </p:nvSpPr>
          <p:spPr>
            <a:xfrm>
              <a:off x="6978183" y="3833325"/>
              <a:ext cx="1455600" cy="6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Final Framework Development &amp; Recommendation</a:t>
              </a:r>
              <a:endParaRPr sz="1200">
                <a:latin typeface="Roboto"/>
                <a:ea typeface="Roboto"/>
                <a:cs typeface="Roboto"/>
                <a:sym typeface="Roboto"/>
              </a:endParaRPr>
            </a:p>
          </p:txBody>
        </p:sp>
      </p:grpSp>
      <p:grpSp>
        <p:nvGrpSpPr>
          <p:cNvPr id="371" name="Google Shape;371;p37"/>
          <p:cNvGrpSpPr/>
          <p:nvPr/>
        </p:nvGrpSpPr>
        <p:grpSpPr>
          <a:xfrm>
            <a:off x="5411175" y="1637675"/>
            <a:ext cx="1455612" cy="2634125"/>
            <a:chOff x="5411200" y="2058700"/>
            <a:chExt cx="1455612" cy="2634125"/>
          </a:xfrm>
        </p:grpSpPr>
        <p:cxnSp>
          <p:nvCxnSpPr>
            <p:cNvPr id="372" name="Google Shape;372;p37"/>
            <p:cNvCxnSpPr/>
            <p:nvPr/>
          </p:nvCxnSpPr>
          <p:spPr>
            <a:xfrm>
              <a:off x="6139012" y="2390800"/>
              <a:ext cx="0" cy="1365900"/>
            </a:xfrm>
            <a:prstGeom prst="straightConnector1">
              <a:avLst/>
            </a:prstGeom>
            <a:noFill/>
            <a:ln cap="flat" cmpd="sng" w="9525">
              <a:solidFill>
                <a:srgbClr val="E850E0"/>
              </a:solidFill>
              <a:prstDash val="solid"/>
              <a:round/>
              <a:headEnd len="med" w="med" type="none"/>
              <a:tailEnd len="med" w="med" type="none"/>
            </a:ln>
          </p:spPr>
        </p:cxnSp>
        <p:sp>
          <p:nvSpPr>
            <p:cNvPr id="373" name="Google Shape;373;p37"/>
            <p:cNvSpPr/>
            <p:nvPr/>
          </p:nvSpPr>
          <p:spPr>
            <a:xfrm>
              <a:off x="5411212" y="2058700"/>
              <a:ext cx="1455600" cy="408300"/>
            </a:xfrm>
            <a:prstGeom prst="roundRect">
              <a:avLst>
                <a:gd fmla="val 16667"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Messaging</a:t>
              </a:r>
              <a:endParaRPr>
                <a:solidFill>
                  <a:srgbClr val="FFFFFF"/>
                </a:solidFill>
              </a:endParaRPr>
            </a:p>
          </p:txBody>
        </p:sp>
        <p:sp>
          <p:nvSpPr>
            <p:cNvPr id="374" name="Google Shape;374;p37"/>
            <p:cNvSpPr txBox="1"/>
            <p:nvPr/>
          </p:nvSpPr>
          <p:spPr>
            <a:xfrm>
              <a:off x="5411200" y="3833325"/>
              <a:ext cx="1455600" cy="8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Back-and-Forth </a:t>
              </a:r>
              <a:r>
                <a:rPr lang="en" sz="1200">
                  <a:latin typeface="Roboto"/>
                  <a:ea typeface="Roboto"/>
                  <a:cs typeface="Roboto"/>
                  <a:sym typeface="Roboto"/>
                </a:rPr>
                <a:t>communications</a:t>
              </a:r>
              <a:r>
                <a:rPr lang="en" sz="1200">
                  <a:latin typeface="Roboto"/>
                  <a:ea typeface="Roboto"/>
                  <a:cs typeface="Roboto"/>
                  <a:sym typeface="Roboto"/>
                </a:rPr>
                <a:t> via email &amp; WhatsApp</a:t>
              </a:r>
              <a:r>
                <a:rPr lang="en" sz="1200">
                  <a:latin typeface="Roboto"/>
                  <a:ea typeface="Roboto"/>
                  <a:cs typeface="Roboto"/>
                  <a:sym typeface="Roboto"/>
                </a:rPr>
                <a:t> </a:t>
              </a:r>
              <a:endParaRPr sz="1200">
                <a:latin typeface="Roboto"/>
                <a:ea typeface="Roboto"/>
                <a:cs typeface="Roboto"/>
                <a:sym typeface="Roboto"/>
              </a:endParaRPr>
            </a:p>
          </p:txBody>
        </p:sp>
      </p:grpSp>
      <p:sp>
        <p:nvSpPr>
          <p:cNvPr id="375" name="Google Shape;375;p37"/>
          <p:cNvSpPr/>
          <p:nvPr/>
        </p:nvSpPr>
        <p:spPr>
          <a:xfrm>
            <a:off x="114702" y="4702900"/>
            <a:ext cx="318600" cy="320400"/>
          </a:xfrm>
          <a:prstGeom prst="roundRect">
            <a:avLst>
              <a:gd fmla="val 50000" name="adj"/>
            </a:avLst>
          </a:prstGeom>
          <a:solidFill>
            <a:srgbClr val="FB569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IT Infrastructure Benchmarking</a:t>
            </a:r>
            <a:endParaRPr/>
          </a:p>
        </p:txBody>
      </p:sp>
      <p:sp>
        <p:nvSpPr>
          <p:cNvPr id="381" name="Google Shape;381;p38"/>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382" name="Google Shape;382;p38"/>
          <p:cNvSpPr txBox="1"/>
          <p:nvPr/>
        </p:nvSpPr>
        <p:spPr>
          <a:xfrm>
            <a:off x="331800" y="1699950"/>
            <a:ext cx="8480400" cy="17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pen Sans"/>
                <a:ea typeface="Open Sans"/>
                <a:cs typeface="Open Sans"/>
                <a:sym typeface="Open Sans"/>
              </a:rPr>
              <a:t>“A </a:t>
            </a:r>
            <a:r>
              <a:rPr b="1" lang="en" sz="2000">
                <a:solidFill>
                  <a:schemeClr val="dk1"/>
                </a:solidFill>
                <a:latin typeface="Open Sans"/>
                <a:ea typeface="Open Sans"/>
                <a:cs typeface="Open Sans"/>
                <a:sym typeface="Open Sans"/>
              </a:rPr>
              <a:t>multifaceted</a:t>
            </a:r>
            <a:r>
              <a:rPr lang="en" sz="2000">
                <a:solidFill>
                  <a:schemeClr val="dk1"/>
                </a:solidFill>
                <a:latin typeface="Open Sans"/>
                <a:ea typeface="Open Sans"/>
                <a:cs typeface="Open Sans"/>
                <a:sym typeface="Open Sans"/>
              </a:rPr>
              <a:t> practice that provides a perspective to inform organizations to better understand where their IT infrastructure </a:t>
            </a:r>
            <a:r>
              <a:rPr b="1" lang="en" sz="2000">
                <a:solidFill>
                  <a:schemeClr val="dk1"/>
                </a:solidFill>
                <a:latin typeface="Open Sans"/>
                <a:ea typeface="Open Sans"/>
                <a:cs typeface="Open Sans"/>
                <a:sym typeface="Open Sans"/>
              </a:rPr>
              <a:t>performances</a:t>
            </a:r>
            <a:r>
              <a:rPr lang="en" sz="2000">
                <a:solidFill>
                  <a:schemeClr val="dk1"/>
                </a:solidFill>
                <a:latin typeface="Open Sans"/>
                <a:ea typeface="Open Sans"/>
                <a:cs typeface="Open Sans"/>
                <a:sym typeface="Open Sans"/>
              </a:rPr>
              <a:t> </a:t>
            </a:r>
            <a:r>
              <a:rPr lang="en" sz="2000">
                <a:solidFill>
                  <a:schemeClr val="dk1"/>
                </a:solidFill>
                <a:latin typeface="Open Sans"/>
                <a:ea typeface="Open Sans"/>
                <a:cs typeface="Open Sans"/>
                <a:sym typeface="Open Sans"/>
              </a:rPr>
              <a:t>and</a:t>
            </a:r>
            <a:r>
              <a:rPr lang="en" sz="2000">
                <a:solidFill>
                  <a:schemeClr val="dk1"/>
                </a:solidFill>
                <a:latin typeface="Open Sans"/>
                <a:ea typeface="Open Sans"/>
                <a:cs typeface="Open Sans"/>
                <a:sym typeface="Open Sans"/>
              </a:rPr>
              <a:t> </a:t>
            </a:r>
            <a:r>
              <a:rPr b="1" lang="en" sz="2000">
                <a:solidFill>
                  <a:schemeClr val="dk1"/>
                </a:solidFill>
                <a:latin typeface="Open Sans"/>
                <a:ea typeface="Open Sans"/>
                <a:cs typeface="Open Sans"/>
                <a:sym typeface="Open Sans"/>
              </a:rPr>
              <a:t>capabilities</a:t>
            </a:r>
            <a:r>
              <a:rPr lang="en" sz="2000">
                <a:solidFill>
                  <a:schemeClr val="dk1"/>
                </a:solidFill>
                <a:latin typeface="Open Sans"/>
                <a:ea typeface="Open Sans"/>
                <a:cs typeface="Open Sans"/>
                <a:sym typeface="Open Sans"/>
              </a:rPr>
              <a:t> lie </a:t>
            </a:r>
            <a:r>
              <a:rPr lang="en" sz="2000">
                <a:solidFill>
                  <a:schemeClr val="dk1"/>
                </a:solidFill>
                <a:latin typeface="Open Sans"/>
                <a:ea typeface="Open Sans"/>
                <a:cs typeface="Open Sans"/>
                <a:sym typeface="Open Sans"/>
              </a:rPr>
              <a:t>compared</a:t>
            </a:r>
            <a:r>
              <a:rPr lang="en" sz="2000">
                <a:solidFill>
                  <a:schemeClr val="dk1"/>
                </a:solidFill>
                <a:latin typeface="Open Sans"/>
                <a:ea typeface="Open Sans"/>
                <a:cs typeface="Open Sans"/>
                <a:sym typeface="Open Sans"/>
              </a:rPr>
              <a:t> to industry leaders in respect to the </a:t>
            </a:r>
            <a:r>
              <a:rPr b="1" lang="en" sz="2000">
                <a:solidFill>
                  <a:schemeClr val="dk1"/>
                </a:solidFill>
                <a:latin typeface="Open Sans"/>
                <a:ea typeface="Open Sans"/>
                <a:cs typeface="Open Sans"/>
                <a:sym typeface="Open Sans"/>
              </a:rPr>
              <a:t>digital maturity curve.</a:t>
            </a:r>
            <a:r>
              <a:rPr lang="en" sz="2000">
                <a:solidFill>
                  <a:schemeClr val="dk1"/>
                </a:solidFill>
                <a:latin typeface="Open Sans"/>
                <a:ea typeface="Open Sans"/>
                <a:cs typeface="Open Sans"/>
                <a:sym typeface="Open Sans"/>
              </a:rPr>
              <a:t>”</a:t>
            </a:r>
            <a:endParaRPr sz="2000">
              <a:solidFill>
                <a:schemeClr val="dk1"/>
              </a:solidFill>
              <a:latin typeface="Open Sans"/>
              <a:ea typeface="Open Sans"/>
              <a:cs typeface="Open Sans"/>
              <a:sym typeface="Open Sans"/>
            </a:endParaRPr>
          </a:p>
          <a:p>
            <a:pPr indent="-355600" lvl="0" marL="457200" rtl="0" algn="ctr">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Trianz</a:t>
            </a:r>
            <a:endParaRPr sz="2000">
              <a:solidFill>
                <a:schemeClr val="dk1"/>
              </a:solidFill>
              <a:latin typeface="Open Sans"/>
              <a:ea typeface="Open Sans"/>
              <a:cs typeface="Open Sans"/>
              <a:sym typeface="Open Sans"/>
            </a:endParaRPr>
          </a:p>
        </p:txBody>
      </p:sp>
      <p:sp>
        <p:nvSpPr>
          <p:cNvPr id="383" name="Google Shape;383;p38">
            <a:hlinkClick r:id="rId3"/>
          </p:cNvPr>
          <p:cNvSpPr txBox="1"/>
          <p:nvPr/>
        </p:nvSpPr>
        <p:spPr>
          <a:xfrm>
            <a:off x="486325" y="4588475"/>
            <a:ext cx="273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4"/>
              </a:rPr>
              <a:t>Trianz - IT Infrastructure Competitive Benchmarking</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IT Infrastructure Dimensions</a:t>
            </a:r>
            <a:endParaRPr/>
          </a:p>
        </p:txBody>
      </p:sp>
      <p:grpSp>
        <p:nvGrpSpPr>
          <p:cNvPr id="389" name="Google Shape;389;p39"/>
          <p:cNvGrpSpPr/>
          <p:nvPr/>
        </p:nvGrpSpPr>
        <p:grpSpPr>
          <a:xfrm>
            <a:off x="2688757" y="791294"/>
            <a:ext cx="3768522" cy="3774409"/>
            <a:chOff x="2675582" y="676586"/>
            <a:chExt cx="3793942" cy="3790328"/>
          </a:xfrm>
        </p:grpSpPr>
        <p:sp>
          <p:nvSpPr>
            <p:cNvPr id="390" name="Google Shape;390;p39"/>
            <p:cNvSpPr/>
            <p:nvPr/>
          </p:nvSpPr>
          <p:spPr>
            <a:xfrm rot="-7199815">
              <a:off x="3183352" y="1184485"/>
              <a:ext cx="2774659" cy="2774659"/>
            </a:xfrm>
            <a:prstGeom prst="blockArc">
              <a:avLst>
                <a:gd fmla="val 12622480" name="adj1"/>
                <a:gd fmla="val 18176457" name="adj2"/>
                <a:gd fmla="val 20786" name="adj3"/>
              </a:avLst>
            </a:prstGeom>
            <a:solidFill>
              <a:srgbClr val="B61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rot="-1799815">
              <a:off x="3183352" y="1184357"/>
              <a:ext cx="2774659" cy="2774659"/>
            </a:xfrm>
            <a:prstGeom prst="blockArc">
              <a:avLst>
                <a:gd fmla="val 12622480" name="adj1"/>
                <a:gd fmla="val 18176457" name="adj2"/>
                <a:gd fmla="val 20786" name="adj3"/>
              </a:avLst>
            </a:prstGeom>
            <a:solidFill>
              <a:srgbClr val="C413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rot="3600185">
              <a:off x="3187094" y="1184439"/>
              <a:ext cx="2774659" cy="2774659"/>
            </a:xfrm>
            <a:prstGeom prst="blockArc">
              <a:avLst>
                <a:gd fmla="val 12564381" name="adj1"/>
                <a:gd fmla="val 18346131" name="adj2"/>
                <a:gd fmla="val 20844" name="adj3"/>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rot="9000185">
              <a:off x="3185977" y="1184485"/>
              <a:ext cx="2774659" cy="2774659"/>
            </a:xfrm>
            <a:prstGeom prst="blockArc">
              <a:avLst>
                <a:gd fmla="val 12622480" name="adj1"/>
                <a:gd fmla="val 18081133" name="adj2"/>
                <a:gd fmla="val 20809" name="adj3"/>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rot="5400000">
              <a:off x="5379663" y="2278951"/>
              <a:ext cx="585001" cy="585472"/>
              <a:chOff x="1967628" y="812211"/>
              <a:chExt cx="588000" cy="588000"/>
            </a:xfrm>
          </p:grpSpPr>
          <p:sp>
            <p:nvSpPr>
              <p:cNvPr id="395" name="Google Shape;395;p39"/>
              <p:cNvSpPr/>
              <p:nvPr/>
            </p:nvSpPr>
            <p:spPr>
              <a:xfrm rot="39023">
                <a:off x="1970909" y="815492"/>
                <a:ext cx="581437" cy="581437"/>
              </a:xfrm>
              <a:prstGeom prst="pie">
                <a:avLst>
                  <a:gd fmla="val 6190354" name="adj1"/>
                  <a:gd fmla="val 14996165" name="adj2"/>
                </a:avLst>
              </a:prstGeom>
              <a:solidFill>
                <a:srgbClr val="AC114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rot="10800000">
                <a:off x="1970875" y="815525"/>
                <a:ext cx="581400" cy="581400"/>
              </a:xfrm>
              <a:prstGeom prst="pie">
                <a:avLst>
                  <a:gd fmla="val 4028252" name="adj1"/>
                  <a:gd fmla="val 17183677" name="adj2"/>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39"/>
            <p:cNvGrpSpPr/>
            <p:nvPr/>
          </p:nvGrpSpPr>
          <p:grpSpPr>
            <a:xfrm rot="10800000">
              <a:off x="4280709" y="3378529"/>
              <a:ext cx="585001" cy="585472"/>
              <a:chOff x="1967628" y="812211"/>
              <a:chExt cx="588000" cy="588000"/>
            </a:xfrm>
          </p:grpSpPr>
          <p:sp>
            <p:nvSpPr>
              <p:cNvPr id="398" name="Google Shape;398;p39"/>
              <p:cNvSpPr/>
              <p:nvPr/>
            </p:nvSpPr>
            <p:spPr>
              <a:xfrm rot="39023">
                <a:off x="1970909" y="815492"/>
                <a:ext cx="581437" cy="581437"/>
              </a:xfrm>
              <a:prstGeom prst="pie">
                <a:avLst>
                  <a:gd fmla="val 6190354" name="adj1"/>
                  <a:gd fmla="val 14996165" name="adj2"/>
                </a:avLst>
              </a:prstGeom>
              <a:solidFill>
                <a:srgbClr val="B6124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rot="10800000">
                <a:off x="1970875" y="815525"/>
                <a:ext cx="581400" cy="581400"/>
              </a:xfrm>
              <a:prstGeom prst="pie">
                <a:avLst>
                  <a:gd fmla="val 4028252" name="adj1"/>
                  <a:gd fmla="val 17183677" name="adj2"/>
                </a:avLst>
              </a:prstGeom>
              <a:solidFill>
                <a:srgbClr val="B61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9"/>
            <p:cNvGrpSpPr/>
            <p:nvPr/>
          </p:nvGrpSpPr>
          <p:grpSpPr>
            <a:xfrm rot="-5400000">
              <a:off x="3179922" y="2281478"/>
              <a:ext cx="585001" cy="585472"/>
              <a:chOff x="1967628" y="812211"/>
              <a:chExt cx="588000" cy="588000"/>
            </a:xfrm>
          </p:grpSpPr>
          <p:sp>
            <p:nvSpPr>
              <p:cNvPr id="401" name="Google Shape;401;p39"/>
              <p:cNvSpPr/>
              <p:nvPr/>
            </p:nvSpPr>
            <p:spPr>
              <a:xfrm rot="39023">
                <a:off x="1970909" y="815492"/>
                <a:ext cx="581437" cy="581437"/>
              </a:xfrm>
              <a:prstGeom prst="pie">
                <a:avLst>
                  <a:gd fmla="val 6190354" name="adj1"/>
                  <a:gd fmla="val 14996165" name="adj2"/>
                </a:avLst>
              </a:prstGeom>
              <a:solidFill>
                <a:srgbClr val="C4134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rot="10800000">
                <a:off x="1970875" y="815525"/>
                <a:ext cx="581400" cy="581400"/>
              </a:xfrm>
              <a:prstGeom prst="pie">
                <a:avLst>
                  <a:gd fmla="val 4028252" name="adj1"/>
                  <a:gd fmla="val 17183677" name="adj2"/>
                </a:avLst>
              </a:prstGeom>
              <a:solidFill>
                <a:srgbClr val="C413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9"/>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404" name="Google Shape;404;p39"/>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405" name="Google Shape;405;p39"/>
            <p:cNvSpPr txBox="1"/>
            <p:nvPr/>
          </p:nvSpPr>
          <p:spPr>
            <a:xfrm>
              <a:off x="5419402"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406" name="Google Shape;406;p39"/>
            <p:cNvGrpSpPr/>
            <p:nvPr/>
          </p:nvGrpSpPr>
          <p:grpSpPr>
            <a:xfrm>
              <a:off x="4261689" y="1180926"/>
              <a:ext cx="585001" cy="585530"/>
              <a:chOff x="1967628" y="812211"/>
              <a:chExt cx="588000" cy="588000"/>
            </a:xfrm>
          </p:grpSpPr>
          <p:sp>
            <p:nvSpPr>
              <p:cNvPr id="407" name="Google Shape;407;p39"/>
              <p:cNvSpPr/>
              <p:nvPr/>
            </p:nvSpPr>
            <p:spPr>
              <a:xfrm rot="39023">
                <a:off x="1970909" y="815492"/>
                <a:ext cx="581437" cy="581437"/>
              </a:xfrm>
              <a:prstGeom prst="pie">
                <a:avLst>
                  <a:gd fmla="val 6190354" name="adj1"/>
                  <a:gd fmla="val 14996165" name="adj2"/>
                </a:avLst>
              </a:prstGeom>
              <a:solidFill>
                <a:srgbClr val="840D3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rot="10800000">
                <a:off x="1970875" y="815525"/>
                <a:ext cx="581400" cy="581400"/>
              </a:xfrm>
              <a:prstGeom prst="pie">
                <a:avLst>
                  <a:gd fmla="val 4028252" name="adj1"/>
                  <a:gd fmla="val 17183677" name="adj2"/>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9"/>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grpSp>
        <p:nvGrpSpPr>
          <p:cNvPr id="410" name="Google Shape;410;p39"/>
          <p:cNvGrpSpPr/>
          <p:nvPr/>
        </p:nvGrpSpPr>
        <p:grpSpPr>
          <a:xfrm>
            <a:off x="145376" y="1229750"/>
            <a:ext cx="3540849" cy="1289700"/>
            <a:chOff x="145364" y="1170475"/>
            <a:chExt cx="3540849" cy="1289700"/>
          </a:xfrm>
        </p:grpSpPr>
        <p:sp>
          <p:nvSpPr>
            <p:cNvPr id="411" name="Google Shape;411;p39"/>
            <p:cNvSpPr txBox="1"/>
            <p:nvPr/>
          </p:nvSpPr>
          <p:spPr>
            <a:xfrm>
              <a:off x="145364" y="1170475"/>
              <a:ext cx="23022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Cost Efficiency</a:t>
              </a:r>
              <a:endParaRPr b="1">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1000">
                  <a:latin typeface="Roboto"/>
                  <a:ea typeface="Roboto"/>
                  <a:cs typeface="Roboto"/>
                  <a:sym typeface="Roboto"/>
                </a:rPr>
                <a:t>Optimizing resources and investments to achieve maximum performance and scalability at the lowest possible cost.</a:t>
              </a:r>
              <a:endParaRPr b="1" sz="1000">
                <a:latin typeface="Roboto"/>
                <a:ea typeface="Roboto"/>
                <a:cs typeface="Roboto"/>
                <a:sym typeface="Roboto"/>
              </a:endParaRPr>
            </a:p>
          </p:txBody>
        </p:sp>
        <p:cxnSp>
          <p:nvCxnSpPr>
            <p:cNvPr id="412" name="Google Shape;412;p39"/>
            <p:cNvCxnSpPr/>
            <p:nvPr/>
          </p:nvCxnSpPr>
          <p:spPr>
            <a:xfrm rot="10800000">
              <a:off x="2641913" y="1831625"/>
              <a:ext cx="1044300" cy="0"/>
            </a:xfrm>
            <a:prstGeom prst="straightConnector1">
              <a:avLst/>
            </a:prstGeom>
            <a:noFill/>
            <a:ln cap="flat" cmpd="sng" w="9525">
              <a:solidFill>
                <a:srgbClr val="C4134F"/>
              </a:solidFill>
              <a:prstDash val="solid"/>
              <a:round/>
              <a:headEnd len="sm" w="sm" type="none"/>
              <a:tailEnd len="med" w="med" type="oval"/>
            </a:ln>
          </p:spPr>
        </p:cxnSp>
      </p:grpSp>
      <p:grpSp>
        <p:nvGrpSpPr>
          <p:cNvPr id="413" name="Google Shape;413;p39"/>
          <p:cNvGrpSpPr/>
          <p:nvPr/>
        </p:nvGrpSpPr>
        <p:grpSpPr>
          <a:xfrm>
            <a:off x="323513" y="2887550"/>
            <a:ext cx="3629413" cy="1289700"/>
            <a:chOff x="323500" y="2828275"/>
            <a:chExt cx="3629413" cy="1289700"/>
          </a:xfrm>
        </p:grpSpPr>
        <p:sp>
          <p:nvSpPr>
            <p:cNvPr id="414" name="Google Shape;414;p39"/>
            <p:cNvSpPr txBox="1"/>
            <p:nvPr/>
          </p:nvSpPr>
          <p:spPr>
            <a:xfrm>
              <a:off x="323500" y="2828275"/>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Workforce Productivity</a:t>
              </a:r>
              <a:endParaRPr b="1">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1000">
                  <a:latin typeface="Roboto"/>
                  <a:ea typeface="Roboto"/>
                  <a:cs typeface="Roboto"/>
                  <a:sym typeface="Roboto"/>
                </a:rPr>
                <a:t>Focuses on enabling employees to perform efficiently by providing reliable, secure, and high-performing technological resources.</a:t>
              </a:r>
              <a:endParaRPr b="1" sz="1000">
                <a:latin typeface="Roboto"/>
                <a:ea typeface="Roboto"/>
                <a:cs typeface="Roboto"/>
                <a:sym typeface="Roboto"/>
              </a:endParaRPr>
            </a:p>
          </p:txBody>
        </p:sp>
        <p:cxnSp>
          <p:nvCxnSpPr>
            <p:cNvPr id="415" name="Google Shape;415;p39"/>
            <p:cNvCxnSpPr/>
            <p:nvPr/>
          </p:nvCxnSpPr>
          <p:spPr>
            <a:xfrm rot="10800000">
              <a:off x="2641913" y="3489425"/>
              <a:ext cx="1311000" cy="0"/>
            </a:xfrm>
            <a:prstGeom prst="straightConnector1">
              <a:avLst/>
            </a:prstGeom>
            <a:noFill/>
            <a:ln cap="flat" cmpd="sng" w="9525">
              <a:solidFill>
                <a:srgbClr val="B6124A"/>
              </a:solidFill>
              <a:prstDash val="solid"/>
              <a:round/>
              <a:headEnd len="sm" w="sm" type="none"/>
              <a:tailEnd len="med" w="med" type="oval"/>
            </a:ln>
          </p:spPr>
        </p:cxnSp>
      </p:grpSp>
      <p:grpSp>
        <p:nvGrpSpPr>
          <p:cNvPr id="416" name="Google Shape;416;p39"/>
          <p:cNvGrpSpPr/>
          <p:nvPr/>
        </p:nvGrpSpPr>
        <p:grpSpPr>
          <a:xfrm>
            <a:off x="5209838" y="1119625"/>
            <a:ext cx="3610663" cy="1289700"/>
            <a:chOff x="5209825" y="1060350"/>
            <a:chExt cx="3610663" cy="1289700"/>
          </a:xfrm>
        </p:grpSpPr>
        <p:sp>
          <p:nvSpPr>
            <p:cNvPr id="417" name="Google Shape;417;p39"/>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Process</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Involve structured activities to manage, maintain, and optimize an organization's technological environment.</a:t>
              </a:r>
              <a:endParaRPr b="1" sz="1000">
                <a:latin typeface="Roboto"/>
                <a:ea typeface="Roboto"/>
                <a:cs typeface="Roboto"/>
                <a:sym typeface="Roboto"/>
              </a:endParaRPr>
            </a:p>
          </p:txBody>
        </p:sp>
        <p:cxnSp>
          <p:nvCxnSpPr>
            <p:cNvPr id="418" name="Google Shape;418;p39"/>
            <p:cNvCxnSpPr/>
            <p:nvPr/>
          </p:nvCxnSpPr>
          <p:spPr>
            <a:xfrm>
              <a:off x="5209825" y="1705200"/>
              <a:ext cx="1286700" cy="0"/>
            </a:xfrm>
            <a:prstGeom prst="straightConnector1">
              <a:avLst/>
            </a:prstGeom>
            <a:noFill/>
            <a:ln cap="flat" cmpd="sng" w="9525">
              <a:solidFill>
                <a:srgbClr val="840D35"/>
              </a:solidFill>
              <a:prstDash val="solid"/>
              <a:round/>
              <a:headEnd len="sm" w="sm" type="none"/>
              <a:tailEnd len="med" w="med" type="oval"/>
            </a:ln>
          </p:spPr>
        </p:cxnSp>
      </p:grpSp>
      <p:grpSp>
        <p:nvGrpSpPr>
          <p:cNvPr id="419" name="Google Shape;419;p39"/>
          <p:cNvGrpSpPr/>
          <p:nvPr/>
        </p:nvGrpSpPr>
        <p:grpSpPr>
          <a:xfrm>
            <a:off x="5209838" y="3079725"/>
            <a:ext cx="3610650" cy="1289700"/>
            <a:chOff x="5209825" y="3020450"/>
            <a:chExt cx="3610650" cy="1289700"/>
          </a:xfrm>
        </p:grpSpPr>
        <p:sp>
          <p:nvSpPr>
            <p:cNvPr id="420" name="Google Shape;420;p39"/>
            <p:cNvSpPr txBox="1"/>
            <p:nvPr/>
          </p:nvSpPr>
          <p:spPr>
            <a:xfrm>
              <a:off x="6696475"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Security</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Ensures the protection of data, systems, and networks against unauthorized access, breaches, and cyber threats.</a:t>
              </a:r>
              <a:endParaRPr b="1" sz="1000">
                <a:latin typeface="Roboto"/>
                <a:ea typeface="Roboto"/>
                <a:cs typeface="Roboto"/>
                <a:sym typeface="Roboto"/>
              </a:endParaRPr>
            </a:p>
          </p:txBody>
        </p:sp>
        <p:cxnSp>
          <p:nvCxnSpPr>
            <p:cNvPr id="421" name="Google Shape;421;p39"/>
            <p:cNvCxnSpPr/>
            <p:nvPr/>
          </p:nvCxnSpPr>
          <p:spPr>
            <a:xfrm>
              <a:off x="5209825" y="3648300"/>
              <a:ext cx="1286700" cy="0"/>
            </a:xfrm>
            <a:prstGeom prst="straightConnector1">
              <a:avLst/>
            </a:prstGeom>
            <a:noFill/>
            <a:ln cap="flat" cmpd="sng" w="9525">
              <a:solidFill>
                <a:srgbClr val="AC1146"/>
              </a:solidFill>
              <a:prstDash val="solid"/>
              <a:round/>
              <a:headEnd len="sm" w="sm" type="none"/>
              <a:tailEnd len="med" w="med" type="oval"/>
            </a:ln>
          </p:spPr>
        </p:cxnSp>
      </p:grpSp>
      <p:sp>
        <p:nvSpPr>
          <p:cNvPr id="422" name="Google Shape;422;p39"/>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Cost Efficiency</a:t>
            </a:r>
            <a:endParaRPr/>
          </a:p>
        </p:txBody>
      </p:sp>
      <p:sp>
        <p:nvSpPr>
          <p:cNvPr id="428" name="Google Shape;428;p40"/>
          <p:cNvSpPr txBox="1"/>
          <p:nvPr>
            <p:ph idx="1" type="body"/>
          </p:nvPr>
        </p:nvSpPr>
        <p:spPr>
          <a:xfrm>
            <a:off x="628650" y="1369219"/>
            <a:ext cx="7886700" cy="3263400"/>
          </a:xfrm>
          <a:prstGeom prst="rect">
            <a:avLst/>
          </a:prstGeom>
        </p:spPr>
        <p:txBody>
          <a:bodyPr anchorCtr="0" anchor="ctr" bIns="34275" lIns="68575" spcFirstLastPara="1" rIns="68575" wrap="square" tIns="34275">
            <a:normAutofit/>
          </a:bodyPr>
          <a:lstStyle/>
          <a:p>
            <a:pPr indent="0" lvl="0" marL="0" rtl="0" algn="ctr">
              <a:lnSpc>
                <a:spcPct val="115000"/>
              </a:lnSpc>
              <a:spcBef>
                <a:spcPts val="0"/>
              </a:spcBef>
              <a:spcAft>
                <a:spcPts val="0"/>
              </a:spcAft>
              <a:buNone/>
            </a:pPr>
            <a:r>
              <a:rPr lang="en"/>
              <a:t>“</a:t>
            </a:r>
            <a:r>
              <a:rPr lang="en"/>
              <a:t>Benchmarking cost efficiency involves comparing the expenses of IT infrastructure, including hardware, software, and operational costs, against industry standards. This process identifies areas for </a:t>
            </a:r>
            <a:r>
              <a:rPr b="1" lang="en"/>
              <a:t>cost optimization</a:t>
            </a:r>
            <a:r>
              <a:rPr lang="en"/>
              <a:t> while maintaining or improving performance and scalability.</a:t>
            </a:r>
            <a:r>
              <a:rPr lang="en"/>
              <a:t>”</a:t>
            </a:r>
            <a:endParaRPr/>
          </a:p>
          <a:p>
            <a:pPr indent="0" lvl="0" marL="0" rtl="0" algn="l">
              <a:spcBef>
                <a:spcPts val="800"/>
              </a:spcBef>
              <a:spcAft>
                <a:spcPts val="0"/>
              </a:spcAft>
              <a:buNone/>
            </a:pPr>
            <a:r>
              <a:t/>
            </a:r>
            <a:endParaRPr/>
          </a:p>
        </p:txBody>
      </p:sp>
      <p:sp>
        <p:nvSpPr>
          <p:cNvPr id="429" name="Google Shape;429;p40"/>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Cost Efficiency - GenAI Use-Cases</a:t>
            </a:r>
            <a:endParaRPr/>
          </a:p>
        </p:txBody>
      </p:sp>
      <p:sp>
        <p:nvSpPr>
          <p:cNvPr id="435" name="Google Shape;435;p41"/>
          <p:cNvSpPr txBox="1"/>
          <p:nvPr/>
        </p:nvSpPr>
        <p:spPr>
          <a:xfrm>
            <a:off x="628650" y="1196300"/>
            <a:ext cx="8287500" cy="2770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Innovation Enablement:</a:t>
            </a:r>
            <a:r>
              <a:rPr lang="en"/>
              <a:t> Powers ideation and problem-solving, offering creative approaches to product design, marketing strategies, and more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Market Growth</a:t>
            </a:r>
            <a:r>
              <a:rPr lang="en">
                <a:solidFill>
                  <a:schemeClr val="dk1"/>
                </a:solidFill>
              </a:rPr>
              <a:t>: The Generative AI market is expected to show an annual growth rate (CAGR 2024-2030) of 46.47%, resulting in a market volume of </a:t>
            </a:r>
            <a:r>
              <a:rPr b="1" lang="en">
                <a:solidFill>
                  <a:schemeClr val="dk2"/>
                </a:solidFill>
              </a:rPr>
              <a:t>US $356.10 bn by 2030</a:t>
            </a:r>
            <a:endParaRPr b="1">
              <a:solidFill>
                <a:schemeClr val="dk2"/>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Competitive Advantage</a:t>
            </a:r>
            <a:r>
              <a:rPr lang="en">
                <a:solidFill>
                  <a:schemeClr val="dk1"/>
                </a:solidFill>
              </a:rPr>
              <a:t>: Early adopters gain a strategic edge, leveraging GenAI to outpace competitors in innovation, personalization, and operational efficiency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Diverse Use Cases:</a:t>
            </a:r>
            <a:r>
              <a:rPr lang="en">
                <a:solidFill>
                  <a:schemeClr val="dk1"/>
                </a:solidFill>
              </a:rPr>
              <a:t> Image and Video Synthesis for Marketing, Automated Code and Application Development, Customer Service Chatbots and Virtual Assistants, Content Generation and Personalization, Real-Time Language Translation</a:t>
            </a:r>
            <a:endParaRPr>
              <a:solidFill>
                <a:schemeClr val="dk1"/>
              </a:solidFill>
            </a:endParaRPr>
          </a:p>
        </p:txBody>
      </p:sp>
      <p:sp>
        <p:nvSpPr>
          <p:cNvPr id="436" name="Google Shape;436;p41"/>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4"/>
          <p:cNvPicPr preferRelativeResize="0"/>
          <p:nvPr/>
        </p:nvPicPr>
        <p:blipFill>
          <a:blip r:embed="rId3">
            <a:alphaModFix/>
          </a:blip>
          <a:stretch>
            <a:fillRect/>
          </a:stretch>
        </p:blipFill>
        <p:spPr>
          <a:xfrm>
            <a:off x="509838" y="1192838"/>
            <a:ext cx="2501673" cy="1573074"/>
          </a:xfrm>
          <a:prstGeom prst="rect">
            <a:avLst/>
          </a:prstGeom>
          <a:noFill/>
          <a:ln>
            <a:noFill/>
          </a:ln>
        </p:spPr>
      </p:pic>
      <p:pic>
        <p:nvPicPr>
          <p:cNvPr id="106" name="Google Shape;106;p24"/>
          <p:cNvPicPr preferRelativeResize="0"/>
          <p:nvPr/>
        </p:nvPicPr>
        <p:blipFill>
          <a:blip r:embed="rId4">
            <a:alphaModFix/>
          </a:blip>
          <a:stretch>
            <a:fillRect/>
          </a:stretch>
        </p:blipFill>
        <p:spPr>
          <a:xfrm>
            <a:off x="4377813" y="1519338"/>
            <a:ext cx="4256351" cy="1275925"/>
          </a:xfrm>
          <a:prstGeom prst="rect">
            <a:avLst/>
          </a:prstGeom>
          <a:noFill/>
          <a:ln>
            <a:noFill/>
          </a:ln>
        </p:spPr>
      </p:pic>
      <p:sp>
        <p:nvSpPr>
          <p:cNvPr id="107" name="Google Shape;107;p24"/>
          <p:cNvSpPr txBox="1"/>
          <p:nvPr/>
        </p:nvSpPr>
        <p:spPr>
          <a:xfrm>
            <a:off x="3386563" y="1610850"/>
            <a:ext cx="616200" cy="10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000000"/>
                </a:solidFill>
                <a:latin typeface="Comfortaa"/>
                <a:ea typeface="Comfortaa"/>
                <a:cs typeface="Comfortaa"/>
                <a:sym typeface="Comfortaa"/>
              </a:rPr>
              <a:t>X</a:t>
            </a:r>
            <a:endParaRPr sz="6000">
              <a:solidFill>
                <a:srgbClr val="000000"/>
              </a:solidFill>
              <a:latin typeface="Comfortaa"/>
              <a:ea typeface="Comfortaa"/>
              <a:cs typeface="Comfortaa"/>
              <a:sym typeface="Comfortaa"/>
            </a:endParaRPr>
          </a:p>
        </p:txBody>
      </p:sp>
      <p:sp>
        <p:nvSpPr>
          <p:cNvPr id="108" name="Google Shape;108;p24"/>
          <p:cNvSpPr txBox="1"/>
          <p:nvPr/>
        </p:nvSpPr>
        <p:spPr>
          <a:xfrm>
            <a:off x="509850" y="3176425"/>
            <a:ext cx="8124300" cy="69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Mbalenhle B. Holt | Pengrui Zeng | Pranav Naik | Abhineet Chaudhary | Chitra R. Krishnarao</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200">
                <a:solidFill>
                  <a:schemeClr val="dk1"/>
                </a:solidFill>
                <a:latin typeface="Open Sans"/>
                <a:ea typeface="Open Sans"/>
                <a:cs typeface="Open Sans"/>
                <a:sym typeface="Open Sans"/>
              </a:rPr>
              <a:t>Faculty Advisor: </a:t>
            </a:r>
            <a:r>
              <a:rPr lang="en" sz="1200">
                <a:solidFill>
                  <a:schemeClr val="dk1"/>
                </a:solidFill>
                <a:latin typeface="Open Sans"/>
                <a:ea typeface="Open Sans"/>
                <a:cs typeface="Open Sans"/>
                <a:sym typeface="Open Sans"/>
              </a:rPr>
              <a:t>Allison Sagraves</a:t>
            </a:r>
            <a:endParaRPr sz="1100">
              <a:solidFill>
                <a:schemeClr val="dk1"/>
              </a:solidFill>
              <a:latin typeface="Open Sans"/>
              <a:ea typeface="Open Sans"/>
              <a:cs typeface="Open Sans"/>
              <a:sym typeface="Open Sans"/>
            </a:endParaRPr>
          </a:p>
        </p:txBody>
      </p:sp>
      <p:cxnSp>
        <p:nvCxnSpPr>
          <p:cNvPr id="109" name="Google Shape;109;p24"/>
          <p:cNvCxnSpPr/>
          <p:nvPr/>
        </p:nvCxnSpPr>
        <p:spPr>
          <a:xfrm>
            <a:off x="509850" y="3107200"/>
            <a:ext cx="8124300" cy="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24"/>
          <p:cNvSpPr txBox="1"/>
          <p:nvPr/>
        </p:nvSpPr>
        <p:spPr>
          <a:xfrm>
            <a:off x="509850" y="4141200"/>
            <a:ext cx="3000000" cy="69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Capstone Project Fall 2024</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i="1" lang="en" sz="1200">
                <a:solidFill>
                  <a:schemeClr val="dk1"/>
                </a:solidFill>
                <a:latin typeface="Open Sans"/>
                <a:ea typeface="Open Sans"/>
                <a:cs typeface="Open Sans"/>
                <a:sym typeface="Open Sans"/>
              </a:rPr>
              <a:t>December 10, 2024 - Final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2"/>
          <p:cNvSpPr txBox="1"/>
          <p:nvPr/>
        </p:nvSpPr>
        <p:spPr>
          <a:xfrm>
            <a:off x="224350" y="-6"/>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3300">
                <a:solidFill>
                  <a:srgbClr val="A6192E"/>
                </a:solidFill>
                <a:latin typeface="Open Sans Light"/>
                <a:ea typeface="Open Sans Light"/>
                <a:cs typeface="Open Sans Light"/>
                <a:sym typeface="Open Sans Light"/>
              </a:rPr>
              <a:t>Return-on-Investment (ROI) </a:t>
            </a:r>
            <a:endParaRPr sz="3300">
              <a:solidFill>
                <a:srgbClr val="A6192E"/>
              </a:solidFill>
              <a:latin typeface="Open Sans Light"/>
              <a:ea typeface="Open Sans Light"/>
              <a:cs typeface="Open Sans Light"/>
              <a:sym typeface="Open Sans Light"/>
            </a:endParaRPr>
          </a:p>
        </p:txBody>
      </p:sp>
      <p:pic>
        <p:nvPicPr>
          <p:cNvPr id="442" name="Google Shape;442;p42"/>
          <p:cNvPicPr preferRelativeResize="0"/>
          <p:nvPr/>
        </p:nvPicPr>
        <p:blipFill>
          <a:blip r:embed="rId3">
            <a:alphaModFix/>
          </a:blip>
          <a:stretch>
            <a:fillRect/>
          </a:stretch>
        </p:blipFill>
        <p:spPr>
          <a:xfrm>
            <a:off x="964313" y="994194"/>
            <a:ext cx="7359288" cy="554531"/>
          </a:xfrm>
          <a:prstGeom prst="rect">
            <a:avLst/>
          </a:prstGeom>
          <a:noFill/>
          <a:ln>
            <a:noFill/>
          </a:ln>
        </p:spPr>
      </p:pic>
      <p:grpSp>
        <p:nvGrpSpPr>
          <p:cNvPr id="443" name="Google Shape;443;p42"/>
          <p:cNvGrpSpPr/>
          <p:nvPr/>
        </p:nvGrpSpPr>
        <p:grpSpPr>
          <a:xfrm>
            <a:off x="3832900" y="3394625"/>
            <a:ext cx="1389600" cy="1228500"/>
            <a:chOff x="3702300" y="3444850"/>
            <a:chExt cx="1389600" cy="1228500"/>
          </a:xfrm>
        </p:grpSpPr>
        <p:sp>
          <p:nvSpPr>
            <p:cNvPr id="444" name="Google Shape;444;p42"/>
            <p:cNvSpPr/>
            <p:nvPr/>
          </p:nvSpPr>
          <p:spPr>
            <a:xfrm>
              <a:off x="3702300" y="3444850"/>
              <a:ext cx="1389600" cy="1228500"/>
            </a:xfrm>
            <a:prstGeom prst="ellipse">
              <a:avLst/>
            </a:prstGeom>
            <a:solidFill>
              <a:schemeClr val="lt1"/>
            </a:solidFill>
            <a:ln cap="flat" cmpd="sng" w="9525">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42"/>
            <p:cNvSpPr/>
            <p:nvPr/>
          </p:nvSpPr>
          <p:spPr>
            <a:xfrm>
              <a:off x="3899327" y="3617618"/>
              <a:ext cx="995700" cy="883200"/>
            </a:xfrm>
            <a:prstGeom prst="ellipse">
              <a:avLst/>
            </a:prstGeom>
            <a:solidFill>
              <a:schemeClr val="lt2"/>
            </a:solidFill>
            <a:ln cap="flat" cmpd="sng" w="9525">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A6192E"/>
                  </a:solidFill>
                </a:rPr>
                <a:t>Factors affecting GenAI ROI</a:t>
              </a:r>
              <a:endParaRPr b="1" sz="800">
                <a:solidFill>
                  <a:srgbClr val="A6192E"/>
                </a:solidFill>
              </a:endParaRPr>
            </a:p>
          </p:txBody>
        </p:sp>
      </p:grpSp>
      <p:sp>
        <p:nvSpPr>
          <p:cNvPr id="446" name="Google Shape;446;p42"/>
          <p:cNvSpPr/>
          <p:nvPr/>
        </p:nvSpPr>
        <p:spPr>
          <a:xfrm>
            <a:off x="2163350" y="3661775"/>
            <a:ext cx="1041600" cy="694200"/>
          </a:xfrm>
          <a:prstGeom prst="ellipse">
            <a:avLst/>
          </a:prstGeom>
          <a:solidFill>
            <a:schemeClr val="lt1"/>
          </a:solidFill>
          <a:ln cap="flat" cmpd="sng" w="9525">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A6192E"/>
                </a:solidFill>
              </a:rPr>
              <a:t>Market Conditions</a:t>
            </a:r>
            <a:endParaRPr b="1" sz="800">
              <a:solidFill>
                <a:srgbClr val="A6192E"/>
              </a:solidFill>
            </a:endParaRPr>
          </a:p>
        </p:txBody>
      </p:sp>
      <p:sp>
        <p:nvSpPr>
          <p:cNvPr id="447" name="Google Shape;447;p42"/>
          <p:cNvSpPr/>
          <p:nvPr/>
        </p:nvSpPr>
        <p:spPr>
          <a:xfrm>
            <a:off x="3953950" y="2032650"/>
            <a:ext cx="1147500" cy="694200"/>
          </a:xfrm>
          <a:prstGeom prst="ellipse">
            <a:avLst/>
          </a:prstGeom>
          <a:solidFill>
            <a:schemeClr val="lt1"/>
          </a:solidFill>
          <a:ln cap="flat" cmpd="sng" w="9525">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A6192E"/>
                </a:solidFill>
              </a:rPr>
              <a:t>Recognizing Investment</a:t>
            </a:r>
            <a:endParaRPr b="1" sz="800">
              <a:solidFill>
                <a:srgbClr val="A6192E"/>
              </a:solidFill>
            </a:endParaRPr>
          </a:p>
        </p:txBody>
      </p:sp>
      <p:sp>
        <p:nvSpPr>
          <p:cNvPr id="448" name="Google Shape;448;p42"/>
          <p:cNvSpPr/>
          <p:nvPr/>
        </p:nvSpPr>
        <p:spPr>
          <a:xfrm>
            <a:off x="2512675" y="2536200"/>
            <a:ext cx="1041600" cy="694200"/>
          </a:xfrm>
          <a:prstGeom prst="ellipse">
            <a:avLst/>
          </a:prstGeom>
          <a:solidFill>
            <a:schemeClr val="lt1"/>
          </a:solidFill>
          <a:ln cap="flat" cmpd="sng" w="9525">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A6192E"/>
                </a:solidFill>
              </a:rPr>
              <a:t>Metric Variations</a:t>
            </a:r>
            <a:endParaRPr b="1" sz="800">
              <a:solidFill>
                <a:srgbClr val="A6192E"/>
              </a:solidFill>
            </a:endParaRPr>
          </a:p>
        </p:txBody>
      </p:sp>
      <p:sp>
        <p:nvSpPr>
          <p:cNvPr id="449" name="Google Shape;449;p42"/>
          <p:cNvSpPr/>
          <p:nvPr/>
        </p:nvSpPr>
        <p:spPr>
          <a:xfrm>
            <a:off x="5776700" y="3649475"/>
            <a:ext cx="1282800" cy="694200"/>
          </a:xfrm>
          <a:prstGeom prst="ellipse">
            <a:avLst/>
          </a:prstGeom>
          <a:solidFill>
            <a:schemeClr val="lt1"/>
          </a:solidFill>
          <a:ln cap="flat" cmpd="sng" w="9525">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A6192E"/>
                </a:solidFill>
              </a:rPr>
              <a:t>Analyzing Improvement</a:t>
            </a:r>
            <a:endParaRPr b="1" sz="800">
              <a:solidFill>
                <a:srgbClr val="A6192E"/>
              </a:solidFill>
            </a:endParaRPr>
          </a:p>
        </p:txBody>
      </p:sp>
      <p:sp>
        <p:nvSpPr>
          <p:cNvPr id="450" name="Google Shape;450;p42"/>
          <p:cNvSpPr/>
          <p:nvPr/>
        </p:nvSpPr>
        <p:spPr>
          <a:xfrm>
            <a:off x="5589675" y="2536200"/>
            <a:ext cx="1193700" cy="694200"/>
          </a:xfrm>
          <a:prstGeom prst="ellipse">
            <a:avLst/>
          </a:prstGeom>
          <a:solidFill>
            <a:schemeClr val="lt1"/>
          </a:solidFill>
          <a:ln cap="flat" cmpd="sng" w="9525">
            <a:solidFill>
              <a:srgbClr val="A619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A6192E"/>
                </a:solidFill>
              </a:rPr>
              <a:t>Quantifying Profit</a:t>
            </a:r>
            <a:endParaRPr b="1" sz="800">
              <a:solidFill>
                <a:srgbClr val="A6192E"/>
              </a:solidFill>
            </a:endParaRPr>
          </a:p>
        </p:txBody>
      </p:sp>
      <p:cxnSp>
        <p:nvCxnSpPr>
          <p:cNvPr id="451" name="Google Shape;451;p42"/>
          <p:cNvCxnSpPr>
            <a:stCxn id="446" idx="6"/>
            <a:endCxn id="444" idx="2"/>
          </p:cNvCxnSpPr>
          <p:nvPr/>
        </p:nvCxnSpPr>
        <p:spPr>
          <a:xfrm>
            <a:off x="3204950" y="4008875"/>
            <a:ext cx="627900" cy="0"/>
          </a:xfrm>
          <a:prstGeom prst="straightConnector1">
            <a:avLst/>
          </a:prstGeom>
          <a:noFill/>
          <a:ln cap="flat" cmpd="sng" w="9525">
            <a:solidFill>
              <a:srgbClr val="A6192E"/>
            </a:solidFill>
            <a:prstDash val="solid"/>
            <a:round/>
            <a:headEnd len="med" w="med" type="none"/>
            <a:tailEnd len="med" w="med" type="none"/>
          </a:ln>
        </p:spPr>
      </p:cxnSp>
      <p:cxnSp>
        <p:nvCxnSpPr>
          <p:cNvPr id="452" name="Google Shape;452;p42"/>
          <p:cNvCxnSpPr>
            <a:stCxn id="448" idx="5"/>
            <a:endCxn id="444" idx="1"/>
          </p:cNvCxnSpPr>
          <p:nvPr/>
        </p:nvCxnSpPr>
        <p:spPr>
          <a:xfrm>
            <a:off x="3401736" y="3128737"/>
            <a:ext cx="634800" cy="445800"/>
          </a:xfrm>
          <a:prstGeom prst="straightConnector1">
            <a:avLst/>
          </a:prstGeom>
          <a:noFill/>
          <a:ln cap="flat" cmpd="sng" w="9525">
            <a:solidFill>
              <a:srgbClr val="A6192E"/>
            </a:solidFill>
            <a:prstDash val="solid"/>
            <a:round/>
            <a:headEnd len="med" w="med" type="none"/>
            <a:tailEnd len="med" w="med" type="none"/>
          </a:ln>
        </p:spPr>
      </p:cxnSp>
      <p:cxnSp>
        <p:nvCxnSpPr>
          <p:cNvPr id="453" name="Google Shape;453;p42"/>
          <p:cNvCxnSpPr>
            <a:stCxn id="447" idx="4"/>
            <a:endCxn id="444" idx="0"/>
          </p:cNvCxnSpPr>
          <p:nvPr/>
        </p:nvCxnSpPr>
        <p:spPr>
          <a:xfrm>
            <a:off x="4527700" y="2726850"/>
            <a:ext cx="0" cy="667800"/>
          </a:xfrm>
          <a:prstGeom prst="straightConnector1">
            <a:avLst/>
          </a:prstGeom>
          <a:noFill/>
          <a:ln cap="flat" cmpd="sng" w="9525">
            <a:solidFill>
              <a:srgbClr val="A6192E"/>
            </a:solidFill>
            <a:prstDash val="solid"/>
            <a:round/>
            <a:headEnd len="med" w="med" type="none"/>
            <a:tailEnd len="med" w="med" type="none"/>
          </a:ln>
        </p:spPr>
      </p:cxnSp>
      <p:cxnSp>
        <p:nvCxnSpPr>
          <p:cNvPr id="454" name="Google Shape;454;p42"/>
          <p:cNvCxnSpPr>
            <a:stCxn id="450" idx="3"/>
            <a:endCxn id="444" idx="7"/>
          </p:cNvCxnSpPr>
          <p:nvPr/>
        </p:nvCxnSpPr>
        <p:spPr>
          <a:xfrm flipH="1">
            <a:off x="5018988" y="3128737"/>
            <a:ext cx="745500" cy="445800"/>
          </a:xfrm>
          <a:prstGeom prst="straightConnector1">
            <a:avLst/>
          </a:prstGeom>
          <a:noFill/>
          <a:ln cap="flat" cmpd="sng" w="9525">
            <a:solidFill>
              <a:srgbClr val="A6192E"/>
            </a:solidFill>
            <a:prstDash val="solid"/>
            <a:round/>
            <a:headEnd len="med" w="med" type="none"/>
            <a:tailEnd len="med" w="med" type="none"/>
          </a:ln>
        </p:spPr>
      </p:cxnSp>
      <p:cxnSp>
        <p:nvCxnSpPr>
          <p:cNvPr id="455" name="Google Shape;455;p42"/>
          <p:cNvCxnSpPr>
            <a:stCxn id="449" idx="2"/>
          </p:cNvCxnSpPr>
          <p:nvPr/>
        </p:nvCxnSpPr>
        <p:spPr>
          <a:xfrm rot="10800000">
            <a:off x="5222600" y="3971975"/>
            <a:ext cx="554100" cy="24600"/>
          </a:xfrm>
          <a:prstGeom prst="straightConnector1">
            <a:avLst/>
          </a:prstGeom>
          <a:noFill/>
          <a:ln cap="flat" cmpd="sng" w="9525">
            <a:solidFill>
              <a:srgbClr val="A6192E"/>
            </a:solidFill>
            <a:prstDash val="solid"/>
            <a:round/>
            <a:headEnd len="med" w="med" type="none"/>
            <a:tailEnd len="med" w="med" type="none"/>
          </a:ln>
        </p:spPr>
      </p:cxnSp>
      <p:sp>
        <p:nvSpPr>
          <p:cNvPr id="456" name="Google Shape;456;p42"/>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43"/>
          <p:cNvGrpSpPr/>
          <p:nvPr/>
        </p:nvGrpSpPr>
        <p:grpSpPr>
          <a:xfrm>
            <a:off x="224316" y="1189524"/>
            <a:ext cx="1731848" cy="3112739"/>
            <a:chOff x="1118204" y="283725"/>
            <a:chExt cx="2090846" cy="4076400"/>
          </a:xfrm>
        </p:grpSpPr>
        <p:sp>
          <p:nvSpPr>
            <p:cNvPr id="462" name="Google Shape;462;p43"/>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1118204" y="341754"/>
              <a:ext cx="2030400" cy="39447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1118335" y="1065647"/>
              <a:ext cx="2030400" cy="3087300"/>
            </a:xfrm>
            <a:prstGeom prst="rect">
              <a:avLst/>
            </a:prstGeom>
            <a:noFill/>
            <a:ln>
              <a:noFill/>
            </a:ln>
          </p:spPr>
          <p:txBody>
            <a:bodyPr anchorCtr="0" anchor="t" bIns="91425" lIns="91425" spcFirstLastPara="1" rIns="91425" wrap="square" tIns="91425">
              <a:noAutofit/>
            </a:bodyPr>
            <a:lstStyle/>
            <a:p>
              <a:pPr indent="-109219" lvl="0" marL="18288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Time-to-deploy (hours) </a:t>
              </a:r>
              <a:r>
                <a:rPr b="1" lang="en" sz="800" u="sng">
                  <a:solidFill>
                    <a:schemeClr val="hlink"/>
                  </a:solidFill>
                  <a:latin typeface="Roboto"/>
                  <a:ea typeface="Roboto"/>
                  <a:cs typeface="Roboto"/>
                  <a:sym typeface="Roboto"/>
                  <a:hlinkClick r:id="rId3"/>
                </a:rPr>
                <a:t>[ScaleUpAlly]</a:t>
              </a:r>
              <a:endParaRPr b="1" sz="800">
                <a:solidFill>
                  <a:srgbClr val="0000FF"/>
                </a:solidFill>
                <a:latin typeface="Roboto"/>
                <a:ea typeface="Roboto"/>
                <a:cs typeface="Roboto"/>
                <a:sym typeface="Roboto"/>
              </a:endParaRPr>
            </a:p>
            <a:p>
              <a:pPr indent="-109219" lvl="0" marL="18288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Infrastructure setup costs ($) </a:t>
              </a:r>
              <a:r>
                <a:rPr b="1" lang="en" sz="800" u="sng">
                  <a:solidFill>
                    <a:schemeClr val="hlink"/>
                  </a:solidFill>
                  <a:latin typeface="Roboto"/>
                  <a:ea typeface="Roboto"/>
                  <a:cs typeface="Roboto"/>
                  <a:sym typeface="Roboto"/>
                  <a:hlinkClick r:id="rId4"/>
                </a:rPr>
                <a:t>[Gartner]</a:t>
              </a:r>
              <a:endParaRPr b="1" sz="1000">
                <a:solidFill>
                  <a:schemeClr val="dk2"/>
                </a:solidFill>
                <a:latin typeface="Roboto"/>
                <a:ea typeface="Roboto"/>
                <a:cs typeface="Roboto"/>
                <a:sym typeface="Roboto"/>
              </a:endParaRPr>
            </a:p>
            <a:p>
              <a:pPr indent="-109219" lvl="0" marL="18288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Development Time (hours) </a:t>
              </a:r>
              <a:r>
                <a:rPr b="1" lang="en" sz="800" u="sng">
                  <a:solidFill>
                    <a:schemeClr val="hlink"/>
                  </a:solidFill>
                  <a:latin typeface="Roboto"/>
                  <a:ea typeface="Roboto"/>
                  <a:cs typeface="Roboto"/>
                  <a:sym typeface="Roboto"/>
                  <a:hlinkClick r:id="rId5"/>
                </a:rPr>
                <a:t>[Simublade]</a:t>
              </a:r>
              <a:endParaRPr b="1" sz="1000">
                <a:solidFill>
                  <a:schemeClr val="dk2"/>
                </a:solidFill>
                <a:latin typeface="Roboto"/>
                <a:ea typeface="Roboto"/>
                <a:cs typeface="Roboto"/>
                <a:sym typeface="Roboto"/>
              </a:endParaRPr>
            </a:p>
            <a:p>
              <a:pPr indent="-109219" lvl="0" marL="18288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Adoption rate (%) </a:t>
              </a:r>
              <a:r>
                <a:rPr b="1" lang="en" sz="800" u="sng">
                  <a:solidFill>
                    <a:schemeClr val="hlink"/>
                  </a:solidFill>
                  <a:latin typeface="Roboto"/>
                  <a:ea typeface="Roboto"/>
                  <a:cs typeface="Roboto"/>
                  <a:sym typeface="Roboto"/>
                  <a:hlinkClick r:id="rId6"/>
                </a:rPr>
                <a:t>[Gartner]</a:t>
              </a:r>
              <a:endParaRPr b="1" sz="1000">
                <a:solidFill>
                  <a:schemeClr val="dk2"/>
                </a:solidFill>
                <a:latin typeface="Roboto"/>
                <a:ea typeface="Roboto"/>
                <a:cs typeface="Roboto"/>
                <a:sym typeface="Roboto"/>
              </a:endParaRPr>
            </a:p>
            <a:p>
              <a:pPr indent="-109219" lvl="0" marL="18288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Average wage per hours ($) </a:t>
              </a:r>
              <a:r>
                <a:rPr b="1" lang="en" sz="800" u="sng">
                  <a:solidFill>
                    <a:schemeClr val="hlink"/>
                  </a:solidFill>
                  <a:latin typeface="Roboto"/>
                  <a:ea typeface="Roboto"/>
                  <a:cs typeface="Roboto"/>
                  <a:sym typeface="Roboto"/>
                  <a:hlinkClick r:id="rId7"/>
                </a:rPr>
                <a:t>[Gartner]</a:t>
              </a:r>
              <a:endParaRPr b="1" sz="1000">
                <a:solidFill>
                  <a:schemeClr val="dk2"/>
                </a:solidFill>
                <a:latin typeface="Roboto"/>
                <a:ea typeface="Roboto"/>
                <a:cs typeface="Roboto"/>
                <a:sym typeface="Roboto"/>
              </a:endParaRPr>
            </a:p>
          </p:txBody>
        </p:sp>
        <p:sp>
          <p:nvSpPr>
            <p:cNvPr id="465" name="Google Shape;465;p4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B6124A"/>
                  </a:solidFill>
                  <a:latin typeface="Roboto"/>
                  <a:ea typeface="Roboto"/>
                  <a:cs typeface="Roboto"/>
                  <a:sym typeface="Roboto"/>
                </a:rPr>
                <a:t>Implementation</a:t>
              </a:r>
              <a:endParaRPr>
                <a:solidFill>
                  <a:srgbClr val="B6124A"/>
                </a:solidFill>
                <a:latin typeface="Roboto Thin"/>
                <a:ea typeface="Roboto Thin"/>
                <a:cs typeface="Roboto Thin"/>
                <a:sym typeface="Roboto Thin"/>
              </a:endParaRPr>
            </a:p>
          </p:txBody>
        </p:sp>
      </p:grpSp>
      <p:grpSp>
        <p:nvGrpSpPr>
          <p:cNvPr id="466" name="Google Shape;466;p43"/>
          <p:cNvGrpSpPr/>
          <p:nvPr/>
        </p:nvGrpSpPr>
        <p:grpSpPr>
          <a:xfrm>
            <a:off x="1988613" y="1189524"/>
            <a:ext cx="1731845" cy="3112739"/>
            <a:chOff x="1118207" y="283725"/>
            <a:chExt cx="2090843" cy="4076400"/>
          </a:xfrm>
        </p:grpSpPr>
        <p:sp>
          <p:nvSpPr>
            <p:cNvPr id="467" name="Google Shape;467;p43"/>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3"/>
            <p:cNvSpPr/>
            <p:nvPr/>
          </p:nvSpPr>
          <p:spPr>
            <a:xfrm>
              <a:off x="1118208" y="341758"/>
              <a:ext cx="2030400" cy="39447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p:nvPr/>
          </p:nvSpPr>
          <p:spPr>
            <a:xfrm>
              <a:off x="1118207" y="971226"/>
              <a:ext cx="2007300" cy="3215100"/>
            </a:xfrm>
            <a:prstGeom prst="rect">
              <a:avLst/>
            </a:prstGeom>
            <a:noFill/>
            <a:ln>
              <a:noFill/>
            </a:ln>
          </p:spPr>
          <p:txBody>
            <a:bodyPr anchorCtr="0" anchor="t" bIns="91425" lIns="91425" spcFirstLastPara="1" rIns="91425" wrap="square" tIns="91425">
              <a:noAutofit/>
            </a:bodyPr>
            <a:lstStyle/>
            <a:p>
              <a:pPr indent="-109220" lvl="0" marL="27432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Monthly maintenance cost ($) </a:t>
              </a:r>
              <a:r>
                <a:rPr b="1" lang="en" sz="800" u="sng">
                  <a:solidFill>
                    <a:schemeClr val="hlink"/>
                  </a:solidFill>
                  <a:latin typeface="Roboto"/>
                  <a:ea typeface="Roboto"/>
                  <a:cs typeface="Roboto"/>
                  <a:sym typeface="Roboto"/>
                  <a:hlinkClick r:id="rId8"/>
                </a:rPr>
                <a:t>[ITRex]</a:t>
              </a:r>
              <a:endParaRPr b="1" sz="1000">
                <a:solidFill>
                  <a:schemeClr val="dk2"/>
                </a:solidFill>
                <a:latin typeface="Roboto"/>
                <a:ea typeface="Roboto"/>
                <a:cs typeface="Roboto"/>
                <a:sym typeface="Roboto"/>
              </a:endParaRPr>
            </a:p>
            <a:p>
              <a:pPr indent="-109220" lvl="0" marL="27432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Infrastructure operating cost ($) </a:t>
              </a:r>
              <a:r>
                <a:rPr b="1" lang="en" sz="800" u="sng">
                  <a:solidFill>
                    <a:schemeClr val="hlink"/>
                  </a:solidFill>
                  <a:latin typeface="Roboto"/>
                  <a:ea typeface="Roboto"/>
                  <a:cs typeface="Roboto"/>
                  <a:sym typeface="Roboto"/>
                  <a:hlinkClick r:id="rId9"/>
                </a:rPr>
                <a:t>[Gartner]</a:t>
              </a:r>
              <a:endParaRPr b="1" sz="1000">
                <a:solidFill>
                  <a:schemeClr val="dk2"/>
                </a:solidFill>
                <a:latin typeface="Roboto"/>
                <a:ea typeface="Roboto"/>
                <a:cs typeface="Roboto"/>
                <a:sym typeface="Roboto"/>
              </a:endParaRPr>
            </a:p>
            <a:p>
              <a:pPr indent="-109220" lvl="0" marL="27432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Licensing cost ($)</a:t>
              </a:r>
              <a:endParaRPr b="1"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b="1" lang="en" sz="1000">
                  <a:solidFill>
                    <a:schemeClr val="dk2"/>
                  </a:solidFill>
                  <a:latin typeface="Roboto"/>
                  <a:ea typeface="Roboto"/>
                  <a:cs typeface="Roboto"/>
                  <a:sym typeface="Roboto"/>
                </a:rPr>
                <a:t>         </a:t>
              </a:r>
              <a:r>
                <a:rPr b="1" lang="en" sz="800" u="sng">
                  <a:solidFill>
                    <a:schemeClr val="hlink"/>
                  </a:solidFill>
                  <a:latin typeface="Roboto"/>
                  <a:ea typeface="Roboto"/>
                  <a:cs typeface="Roboto"/>
                  <a:sym typeface="Roboto"/>
                  <a:hlinkClick r:id="rId10"/>
                </a:rPr>
                <a:t>[TristateTechnology]</a:t>
              </a:r>
              <a:endParaRPr b="1" sz="1000">
                <a:solidFill>
                  <a:schemeClr val="dk2"/>
                </a:solidFill>
                <a:latin typeface="Roboto"/>
                <a:ea typeface="Roboto"/>
                <a:cs typeface="Roboto"/>
                <a:sym typeface="Roboto"/>
              </a:endParaRPr>
            </a:p>
          </p:txBody>
        </p:sp>
        <p:sp>
          <p:nvSpPr>
            <p:cNvPr id="470" name="Google Shape;470;p4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B6124A"/>
                  </a:solidFill>
                  <a:latin typeface="Roboto"/>
                  <a:ea typeface="Roboto"/>
                  <a:cs typeface="Roboto"/>
                  <a:sym typeface="Roboto"/>
                </a:rPr>
                <a:t>Operations</a:t>
              </a:r>
              <a:endParaRPr sz="4000">
                <a:solidFill>
                  <a:srgbClr val="B6124A"/>
                </a:solidFill>
                <a:latin typeface="Roboto Thin"/>
                <a:ea typeface="Roboto Thin"/>
                <a:cs typeface="Roboto Thin"/>
                <a:sym typeface="Roboto Thin"/>
              </a:endParaRPr>
            </a:p>
          </p:txBody>
        </p:sp>
      </p:grpSp>
      <p:grpSp>
        <p:nvGrpSpPr>
          <p:cNvPr id="471" name="Google Shape;471;p43"/>
          <p:cNvGrpSpPr/>
          <p:nvPr/>
        </p:nvGrpSpPr>
        <p:grpSpPr>
          <a:xfrm>
            <a:off x="3752888" y="1189524"/>
            <a:ext cx="1731840" cy="3112739"/>
            <a:chOff x="1118213" y="283725"/>
            <a:chExt cx="2090837" cy="4076400"/>
          </a:xfrm>
        </p:grpSpPr>
        <p:sp>
          <p:nvSpPr>
            <p:cNvPr id="472" name="Google Shape;472;p43"/>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3"/>
            <p:cNvSpPr/>
            <p:nvPr/>
          </p:nvSpPr>
          <p:spPr>
            <a:xfrm>
              <a:off x="1118213" y="341758"/>
              <a:ext cx="2030400" cy="39447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3"/>
            <p:cNvSpPr/>
            <p:nvPr/>
          </p:nvSpPr>
          <p:spPr>
            <a:xfrm>
              <a:off x="1118228" y="998760"/>
              <a:ext cx="2030400" cy="3287700"/>
            </a:xfrm>
            <a:prstGeom prst="rect">
              <a:avLst/>
            </a:prstGeom>
            <a:noFill/>
            <a:ln>
              <a:noFill/>
            </a:ln>
          </p:spPr>
          <p:txBody>
            <a:bodyPr anchorCtr="0" anchor="t" bIns="91425" lIns="91425" spcFirstLastPara="1" rIns="91425" wrap="square" tIns="91425">
              <a:noAutofit/>
            </a:bodyPr>
            <a:lstStyle/>
            <a:p>
              <a:pPr indent="-109220" lvl="0" marL="27432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Cost per training iteration ($) </a:t>
              </a:r>
              <a:r>
                <a:rPr b="1" lang="en" sz="800" u="sng">
                  <a:solidFill>
                    <a:schemeClr val="hlink"/>
                  </a:solidFill>
                  <a:latin typeface="Roboto"/>
                  <a:ea typeface="Roboto"/>
                  <a:cs typeface="Roboto"/>
                  <a:sym typeface="Roboto"/>
                  <a:hlinkClick r:id="rId11"/>
                </a:rPr>
                <a:t>[Forbes]</a:t>
              </a:r>
              <a:endParaRPr b="1" sz="1000">
                <a:solidFill>
                  <a:schemeClr val="dk2"/>
                </a:solidFill>
                <a:latin typeface="Roboto"/>
                <a:ea typeface="Roboto"/>
                <a:cs typeface="Roboto"/>
                <a:sym typeface="Roboto"/>
              </a:endParaRPr>
            </a:p>
            <a:p>
              <a:pPr indent="-109220" lvl="0" marL="27432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GPU/TPU usage cost ($) </a:t>
              </a:r>
              <a:r>
                <a:rPr b="1" lang="en" sz="800" u="sng">
                  <a:solidFill>
                    <a:schemeClr val="hlink"/>
                  </a:solidFill>
                  <a:latin typeface="Roboto"/>
                  <a:ea typeface="Roboto"/>
                  <a:cs typeface="Roboto"/>
                  <a:sym typeface="Roboto"/>
                  <a:hlinkClick r:id="rId12"/>
                </a:rPr>
                <a:t>[Forbes]</a:t>
              </a:r>
              <a:endParaRPr b="1" sz="1000">
                <a:solidFill>
                  <a:schemeClr val="dk2"/>
                </a:solidFill>
                <a:latin typeface="Roboto"/>
                <a:ea typeface="Roboto"/>
                <a:cs typeface="Roboto"/>
                <a:sym typeface="Roboto"/>
              </a:endParaRPr>
            </a:p>
            <a:p>
              <a:pPr indent="-109220" lvl="0" marL="27432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Total usage hour per iteration ($) </a:t>
              </a:r>
              <a:r>
                <a:rPr b="1" lang="en" sz="800" u="sng">
                  <a:solidFill>
                    <a:schemeClr val="hlink"/>
                  </a:solidFill>
                  <a:latin typeface="Roboto"/>
                  <a:ea typeface="Roboto"/>
                  <a:cs typeface="Roboto"/>
                  <a:sym typeface="Roboto"/>
                  <a:hlinkClick r:id="rId13"/>
                </a:rPr>
                <a:t>[Forbes]</a:t>
              </a:r>
              <a:endParaRPr b="1" sz="1000">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t/>
              </a:r>
              <a:endParaRPr b="1" sz="1000">
                <a:solidFill>
                  <a:schemeClr val="dk2"/>
                </a:solidFill>
                <a:latin typeface="Roboto"/>
                <a:ea typeface="Roboto"/>
                <a:cs typeface="Roboto"/>
                <a:sym typeface="Roboto"/>
              </a:endParaRPr>
            </a:p>
          </p:txBody>
        </p:sp>
        <p:sp>
          <p:nvSpPr>
            <p:cNvPr id="475" name="Google Shape;475;p4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B6124A"/>
                  </a:solidFill>
                  <a:latin typeface="Roboto"/>
                  <a:ea typeface="Roboto"/>
                  <a:cs typeface="Roboto"/>
                  <a:sym typeface="Roboto"/>
                </a:rPr>
                <a:t>Model Training</a:t>
              </a:r>
              <a:endParaRPr sz="4000">
                <a:solidFill>
                  <a:srgbClr val="B6124A"/>
                </a:solidFill>
                <a:latin typeface="Roboto Thin"/>
                <a:ea typeface="Roboto Thin"/>
                <a:cs typeface="Roboto Thin"/>
                <a:sym typeface="Roboto Thin"/>
              </a:endParaRPr>
            </a:p>
          </p:txBody>
        </p:sp>
      </p:grpSp>
      <p:grpSp>
        <p:nvGrpSpPr>
          <p:cNvPr id="476" name="Google Shape;476;p43"/>
          <p:cNvGrpSpPr/>
          <p:nvPr/>
        </p:nvGrpSpPr>
        <p:grpSpPr>
          <a:xfrm>
            <a:off x="5517161" y="1189524"/>
            <a:ext cx="1731836" cy="3112739"/>
            <a:chOff x="1118218" y="283725"/>
            <a:chExt cx="2090832" cy="4076400"/>
          </a:xfrm>
        </p:grpSpPr>
        <p:sp>
          <p:nvSpPr>
            <p:cNvPr id="477" name="Google Shape;477;p43"/>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1118218" y="341758"/>
              <a:ext cx="2030400" cy="39336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1148417" y="1016767"/>
              <a:ext cx="2000100" cy="3018000"/>
            </a:xfrm>
            <a:prstGeom prst="rect">
              <a:avLst/>
            </a:prstGeom>
            <a:noFill/>
            <a:ln>
              <a:noFill/>
            </a:ln>
          </p:spPr>
          <p:txBody>
            <a:bodyPr anchorCtr="0" anchor="t" bIns="91425" lIns="91425" spcFirstLastPara="1" rIns="91425" wrap="square" tIns="91425">
              <a:noAutofit/>
            </a:bodyPr>
            <a:lstStyle/>
            <a:p>
              <a:pPr indent="-109219" lvl="0" marL="18288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Data acquisition cost  ($) </a:t>
              </a:r>
              <a:r>
                <a:rPr b="1" lang="en" sz="800" u="sng">
                  <a:solidFill>
                    <a:schemeClr val="hlink"/>
                  </a:solidFill>
                  <a:latin typeface="Roboto"/>
                  <a:ea typeface="Roboto"/>
                  <a:cs typeface="Roboto"/>
                  <a:sym typeface="Roboto"/>
                  <a:hlinkClick r:id="rId14"/>
                </a:rPr>
                <a:t>[Deloitte]</a:t>
              </a:r>
              <a:endParaRPr b="1" sz="1000">
                <a:solidFill>
                  <a:schemeClr val="dk2"/>
                </a:solidFill>
                <a:latin typeface="Roboto"/>
                <a:ea typeface="Roboto"/>
                <a:cs typeface="Roboto"/>
                <a:sym typeface="Roboto"/>
              </a:endParaRPr>
            </a:p>
            <a:p>
              <a:pPr indent="-109219" lvl="0" marL="18288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Data storage cost per month ($) </a:t>
              </a:r>
              <a:r>
                <a:rPr b="1" lang="en" sz="1000">
                  <a:solidFill>
                    <a:schemeClr val="dk2"/>
                  </a:solidFill>
                  <a:latin typeface="Roboto"/>
                  <a:ea typeface="Roboto"/>
                  <a:cs typeface="Roboto"/>
                  <a:sym typeface="Roboto"/>
                </a:rPr>
                <a:t> </a:t>
              </a:r>
              <a:r>
                <a:rPr b="1" lang="en" sz="800" u="sng">
                  <a:solidFill>
                    <a:schemeClr val="hlink"/>
                  </a:solidFill>
                  <a:latin typeface="Roboto"/>
                  <a:ea typeface="Roboto"/>
                  <a:cs typeface="Roboto"/>
                  <a:sym typeface="Roboto"/>
                  <a:hlinkClick r:id="rId15"/>
                </a:rPr>
                <a:t>[Deloitte]</a:t>
              </a:r>
              <a:endParaRPr b="1" sz="1000">
                <a:solidFill>
                  <a:schemeClr val="dk2"/>
                </a:solidFill>
                <a:latin typeface="Roboto"/>
                <a:ea typeface="Roboto"/>
                <a:cs typeface="Roboto"/>
                <a:sym typeface="Roboto"/>
              </a:endParaRPr>
            </a:p>
          </p:txBody>
        </p:sp>
        <p:sp>
          <p:nvSpPr>
            <p:cNvPr id="480" name="Google Shape;480;p43"/>
            <p:cNvSpPr/>
            <p:nvPr/>
          </p:nvSpPr>
          <p:spPr>
            <a:xfrm>
              <a:off x="1256138" y="462943"/>
              <a:ext cx="18150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B6124A"/>
                  </a:solidFill>
                  <a:latin typeface="Roboto"/>
                  <a:ea typeface="Roboto"/>
                  <a:cs typeface="Roboto"/>
                  <a:sym typeface="Roboto"/>
                </a:rPr>
                <a:t>Data</a:t>
              </a:r>
              <a:endParaRPr sz="4000">
                <a:solidFill>
                  <a:srgbClr val="B6124A"/>
                </a:solidFill>
                <a:latin typeface="Roboto Thin"/>
                <a:ea typeface="Roboto Thin"/>
                <a:cs typeface="Roboto Thin"/>
                <a:sym typeface="Roboto Thin"/>
              </a:endParaRPr>
            </a:p>
          </p:txBody>
        </p:sp>
      </p:grpSp>
      <p:grpSp>
        <p:nvGrpSpPr>
          <p:cNvPr id="481" name="Google Shape;481;p43"/>
          <p:cNvGrpSpPr/>
          <p:nvPr/>
        </p:nvGrpSpPr>
        <p:grpSpPr>
          <a:xfrm>
            <a:off x="7281425" y="1189524"/>
            <a:ext cx="1731842" cy="3112739"/>
            <a:chOff x="1118211" y="283725"/>
            <a:chExt cx="2090839" cy="4076400"/>
          </a:xfrm>
        </p:grpSpPr>
        <p:sp>
          <p:nvSpPr>
            <p:cNvPr id="482" name="Google Shape;482;p43"/>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1118223" y="341758"/>
              <a:ext cx="2030400" cy="39225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a:off x="1118211" y="950240"/>
              <a:ext cx="2030400" cy="3246900"/>
            </a:xfrm>
            <a:prstGeom prst="rect">
              <a:avLst/>
            </a:prstGeom>
            <a:noFill/>
            <a:ln>
              <a:noFill/>
            </a:ln>
          </p:spPr>
          <p:txBody>
            <a:bodyPr anchorCtr="0" anchor="t" bIns="91425" lIns="91425" spcFirstLastPara="1" rIns="91425" wrap="square" tIns="91425">
              <a:noAutofit/>
            </a:bodyPr>
            <a:lstStyle/>
            <a:p>
              <a:pPr indent="-109219" lvl="0" marL="18288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Cost per inference ($) </a:t>
              </a:r>
              <a:r>
                <a:rPr b="1" lang="en" sz="800" u="sng">
                  <a:solidFill>
                    <a:schemeClr val="hlink"/>
                  </a:solidFill>
                  <a:latin typeface="Roboto"/>
                  <a:ea typeface="Roboto"/>
                  <a:cs typeface="Roboto"/>
                  <a:sym typeface="Roboto"/>
                  <a:hlinkClick r:id="rId16"/>
                </a:rPr>
                <a:t>[Forbes]</a:t>
              </a:r>
              <a:endParaRPr b="1" sz="1000">
                <a:solidFill>
                  <a:schemeClr val="dk2"/>
                </a:solidFill>
                <a:latin typeface="Roboto"/>
                <a:ea typeface="Roboto"/>
                <a:cs typeface="Roboto"/>
                <a:sym typeface="Roboto"/>
              </a:endParaRPr>
            </a:p>
            <a:p>
              <a:pPr indent="-109219" lvl="0" marL="18288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Total number of inference (count) </a:t>
              </a:r>
              <a:r>
                <a:rPr b="1" lang="en" sz="800" u="sng">
                  <a:solidFill>
                    <a:schemeClr val="hlink"/>
                  </a:solidFill>
                  <a:latin typeface="Roboto"/>
                  <a:ea typeface="Roboto"/>
                  <a:cs typeface="Roboto"/>
                  <a:sym typeface="Roboto"/>
                  <a:hlinkClick r:id="rId17"/>
                </a:rPr>
                <a:t>[Gartner]</a:t>
              </a:r>
              <a:endParaRPr b="1" sz="1000">
                <a:solidFill>
                  <a:schemeClr val="dk2"/>
                </a:solidFill>
                <a:latin typeface="Roboto"/>
                <a:ea typeface="Roboto"/>
                <a:cs typeface="Roboto"/>
                <a:sym typeface="Roboto"/>
              </a:endParaRPr>
            </a:p>
            <a:p>
              <a:pPr indent="-109219" lvl="0" marL="182880" rtl="0" algn="l">
                <a:lnSpc>
                  <a:spcPct val="150000"/>
                </a:lnSpc>
                <a:spcBef>
                  <a:spcPts val="0"/>
                </a:spcBef>
                <a:spcAft>
                  <a:spcPts val="0"/>
                </a:spcAft>
                <a:buClr>
                  <a:schemeClr val="dk2"/>
                </a:buClr>
                <a:buSzPts val="1000"/>
                <a:buFont typeface="Roboto"/>
                <a:buChar char="●"/>
              </a:pPr>
              <a:r>
                <a:rPr b="1" lang="en" sz="1000">
                  <a:solidFill>
                    <a:schemeClr val="dk2"/>
                  </a:solidFill>
                  <a:latin typeface="Roboto"/>
                  <a:ea typeface="Roboto"/>
                  <a:cs typeface="Roboto"/>
                  <a:sym typeface="Roboto"/>
                </a:rPr>
                <a:t>Total operational inference cost ($) </a:t>
              </a:r>
              <a:r>
                <a:rPr b="1" lang="en" sz="800" u="sng">
                  <a:solidFill>
                    <a:schemeClr val="hlink"/>
                  </a:solidFill>
                  <a:latin typeface="Roboto"/>
                  <a:ea typeface="Roboto"/>
                  <a:cs typeface="Roboto"/>
                  <a:sym typeface="Roboto"/>
                  <a:hlinkClick r:id="rId18"/>
                </a:rPr>
                <a:t>[Gartner]</a:t>
              </a:r>
              <a:endParaRPr b="1" sz="1000">
                <a:solidFill>
                  <a:schemeClr val="dk2"/>
                </a:solidFill>
                <a:latin typeface="Roboto"/>
                <a:ea typeface="Roboto"/>
                <a:cs typeface="Roboto"/>
                <a:sym typeface="Roboto"/>
              </a:endParaRPr>
            </a:p>
          </p:txBody>
        </p:sp>
        <p:sp>
          <p:nvSpPr>
            <p:cNvPr id="485" name="Google Shape;485;p4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B6124A"/>
                  </a:solidFill>
                  <a:latin typeface="Roboto"/>
                  <a:ea typeface="Roboto"/>
                  <a:cs typeface="Roboto"/>
                  <a:sym typeface="Roboto"/>
                </a:rPr>
                <a:t>Inference</a:t>
              </a:r>
              <a:endParaRPr sz="4000">
                <a:solidFill>
                  <a:srgbClr val="B6124A"/>
                </a:solidFill>
                <a:latin typeface="Roboto Thin"/>
                <a:ea typeface="Roboto Thin"/>
                <a:cs typeface="Roboto Thin"/>
                <a:sym typeface="Roboto Thin"/>
              </a:endParaRPr>
            </a:p>
          </p:txBody>
        </p:sp>
      </p:grpSp>
      <p:sp>
        <p:nvSpPr>
          <p:cNvPr id="486" name="Google Shape;486;p43"/>
          <p:cNvSpPr txBox="1"/>
          <p:nvPr/>
        </p:nvSpPr>
        <p:spPr>
          <a:xfrm>
            <a:off x="224350" y="-6"/>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3300">
                <a:solidFill>
                  <a:srgbClr val="A6192E"/>
                </a:solidFill>
                <a:latin typeface="Open Sans Light"/>
                <a:ea typeface="Open Sans Light"/>
                <a:cs typeface="Open Sans Light"/>
                <a:sym typeface="Open Sans Light"/>
              </a:rPr>
              <a:t>Cost Dimensions for AI Use-Cases</a:t>
            </a:r>
            <a:endParaRPr sz="3300">
              <a:solidFill>
                <a:srgbClr val="A6192E"/>
              </a:solidFill>
              <a:latin typeface="Open Sans Light"/>
              <a:ea typeface="Open Sans Light"/>
              <a:cs typeface="Open Sans Light"/>
              <a:sym typeface="Open Sans Light"/>
            </a:endParaRPr>
          </a:p>
        </p:txBody>
      </p:sp>
      <p:sp>
        <p:nvSpPr>
          <p:cNvPr id="487" name="Google Shape;487;p43"/>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4"/>
          <p:cNvSpPr txBox="1"/>
          <p:nvPr/>
        </p:nvSpPr>
        <p:spPr>
          <a:xfrm>
            <a:off x="433300" y="5179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3300">
                <a:solidFill>
                  <a:srgbClr val="A6192E"/>
                </a:solidFill>
                <a:latin typeface="Open Sans Light"/>
                <a:ea typeface="Open Sans Light"/>
                <a:cs typeface="Open Sans Light"/>
                <a:sym typeface="Open Sans Light"/>
              </a:rPr>
              <a:t>Success Indicators for Gen AI Use Cases</a:t>
            </a:r>
            <a:endParaRPr sz="3300">
              <a:solidFill>
                <a:srgbClr val="A6192E"/>
              </a:solidFill>
              <a:latin typeface="Open Sans Light"/>
              <a:ea typeface="Open Sans Light"/>
              <a:cs typeface="Open Sans Light"/>
              <a:sym typeface="Open Sans Light"/>
            </a:endParaRPr>
          </a:p>
        </p:txBody>
      </p:sp>
      <p:grpSp>
        <p:nvGrpSpPr>
          <p:cNvPr id="493" name="Google Shape;493;p44"/>
          <p:cNvGrpSpPr/>
          <p:nvPr/>
        </p:nvGrpSpPr>
        <p:grpSpPr>
          <a:xfrm>
            <a:off x="57413" y="1288375"/>
            <a:ext cx="3711687" cy="924600"/>
            <a:chOff x="155526" y="1242975"/>
            <a:chExt cx="3711687" cy="924600"/>
          </a:xfrm>
        </p:grpSpPr>
        <p:cxnSp>
          <p:nvCxnSpPr>
            <p:cNvPr id="494" name="Google Shape;494;p44"/>
            <p:cNvCxnSpPr/>
            <p:nvPr/>
          </p:nvCxnSpPr>
          <p:spPr>
            <a:xfrm rot="10800000">
              <a:off x="2642013" y="1654113"/>
              <a:ext cx="1225200" cy="0"/>
            </a:xfrm>
            <a:prstGeom prst="straightConnector1">
              <a:avLst/>
            </a:prstGeom>
            <a:noFill/>
            <a:ln cap="flat" cmpd="sng" w="9525">
              <a:solidFill>
                <a:srgbClr val="D83729"/>
              </a:solidFill>
              <a:prstDash val="solid"/>
              <a:round/>
              <a:headEnd len="sm" w="sm" type="none"/>
              <a:tailEnd len="med" w="med" type="oval"/>
            </a:ln>
          </p:spPr>
        </p:cxnSp>
        <p:sp>
          <p:nvSpPr>
            <p:cNvPr id="495" name="Google Shape;495;p44"/>
            <p:cNvSpPr txBox="1"/>
            <p:nvPr/>
          </p:nvSpPr>
          <p:spPr>
            <a:xfrm>
              <a:off x="155526" y="1242975"/>
              <a:ext cx="22773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Revenue</a:t>
              </a:r>
              <a:endParaRPr b="1" sz="1200">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l">
                <a:spcBef>
                  <a:spcPts val="1600"/>
                </a:spcBef>
                <a:spcAft>
                  <a:spcPts val="1600"/>
                </a:spcAft>
                <a:buNone/>
              </a:pPr>
              <a:r>
                <a:t/>
              </a:r>
              <a:endParaRPr b="1" sz="1000">
                <a:latin typeface="Roboto"/>
                <a:ea typeface="Roboto"/>
                <a:cs typeface="Roboto"/>
                <a:sym typeface="Roboto"/>
              </a:endParaRPr>
            </a:p>
          </p:txBody>
        </p:sp>
      </p:grpSp>
      <p:grpSp>
        <p:nvGrpSpPr>
          <p:cNvPr id="496" name="Google Shape;496;p44"/>
          <p:cNvGrpSpPr/>
          <p:nvPr/>
        </p:nvGrpSpPr>
        <p:grpSpPr>
          <a:xfrm>
            <a:off x="57412" y="2691525"/>
            <a:ext cx="3416413" cy="924600"/>
            <a:chOff x="155525" y="2646125"/>
            <a:chExt cx="3416413" cy="924600"/>
          </a:xfrm>
        </p:grpSpPr>
        <p:cxnSp>
          <p:nvCxnSpPr>
            <p:cNvPr id="497" name="Google Shape;497;p44"/>
            <p:cNvCxnSpPr/>
            <p:nvPr/>
          </p:nvCxnSpPr>
          <p:spPr>
            <a:xfrm rot="10800000">
              <a:off x="2641938" y="3108425"/>
              <a:ext cx="930000" cy="0"/>
            </a:xfrm>
            <a:prstGeom prst="straightConnector1">
              <a:avLst/>
            </a:prstGeom>
            <a:noFill/>
            <a:ln cap="flat" cmpd="sng" w="9525">
              <a:solidFill>
                <a:srgbClr val="BE2F22"/>
              </a:solidFill>
              <a:prstDash val="solid"/>
              <a:round/>
              <a:headEnd len="sm" w="sm" type="none"/>
              <a:tailEnd len="med" w="med" type="oval"/>
            </a:ln>
          </p:spPr>
        </p:cxnSp>
        <p:sp>
          <p:nvSpPr>
            <p:cNvPr id="498" name="Google Shape;498;p44"/>
            <p:cNvSpPr txBox="1"/>
            <p:nvPr/>
          </p:nvSpPr>
          <p:spPr>
            <a:xfrm>
              <a:off x="155525" y="2646125"/>
              <a:ext cx="22776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sz="1200">
                  <a:latin typeface="Roboto"/>
                  <a:ea typeface="Roboto"/>
                  <a:cs typeface="Roboto"/>
                  <a:sym typeface="Roboto"/>
                </a:rPr>
                <a:t>Cost Savings</a:t>
              </a:r>
              <a:endParaRPr b="1" sz="1200">
                <a:latin typeface="Roboto"/>
                <a:ea typeface="Roboto"/>
                <a:cs typeface="Roboto"/>
                <a:sym typeface="Roboto"/>
              </a:endParaRPr>
            </a:p>
          </p:txBody>
        </p:sp>
      </p:grpSp>
      <p:grpSp>
        <p:nvGrpSpPr>
          <p:cNvPr id="499" name="Google Shape;499;p44"/>
          <p:cNvGrpSpPr/>
          <p:nvPr/>
        </p:nvGrpSpPr>
        <p:grpSpPr>
          <a:xfrm>
            <a:off x="4559625" y="3437100"/>
            <a:ext cx="4526963" cy="924600"/>
            <a:chOff x="4657738" y="3391700"/>
            <a:chExt cx="4526963" cy="924600"/>
          </a:xfrm>
        </p:grpSpPr>
        <p:cxnSp>
          <p:nvCxnSpPr>
            <p:cNvPr id="500" name="Google Shape;500;p44"/>
            <p:cNvCxnSpPr/>
            <p:nvPr/>
          </p:nvCxnSpPr>
          <p:spPr>
            <a:xfrm>
              <a:off x="4657738" y="3854000"/>
              <a:ext cx="1838700" cy="0"/>
            </a:xfrm>
            <a:prstGeom prst="straightConnector1">
              <a:avLst/>
            </a:prstGeom>
            <a:noFill/>
            <a:ln cap="flat" cmpd="sng" w="9525">
              <a:solidFill>
                <a:srgbClr val="B02B20"/>
              </a:solidFill>
              <a:prstDash val="solid"/>
              <a:round/>
              <a:headEnd len="sm" w="sm" type="none"/>
              <a:tailEnd len="med" w="med" type="oval"/>
            </a:ln>
          </p:spPr>
        </p:cxnSp>
        <p:sp>
          <p:nvSpPr>
            <p:cNvPr id="501" name="Google Shape;501;p44"/>
            <p:cNvSpPr txBox="1"/>
            <p:nvPr/>
          </p:nvSpPr>
          <p:spPr>
            <a:xfrm>
              <a:off x="6696500" y="3391700"/>
              <a:ext cx="2488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Market Growth</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p:txBody>
        </p:sp>
      </p:grpSp>
      <p:grpSp>
        <p:nvGrpSpPr>
          <p:cNvPr id="502" name="Google Shape;502;p44"/>
          <p:cNvGrpSpPr/>
          <p:nvPr/>
        </p:nvGrpSpPr>
        <p:grpSpPr>
          <a:xfrm>
            <a:off x="5111725" y="1046000"/>
            <a:ext cx="3951038" cy="924600"/>
            <a:chOff x="5209838" y="1000600"/>
            <a:chExt cx="3951038" cy="924600"/>
          </a:xfrm>
        </p:grpSpPr>
        <p:sp>
          <p:nvSpPr>
            <p:cNvPr id="503" name="Google Shape;503;p44"/>
            <p:cNvSpPr txBox="1"/>
            <p:nvPr/>
          </p:nvSpPr>
          <p:spPr>
            <a:xfrm>
              <a:off x="6672675" y="1000600"/>
              <a:ext cx="2488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Competitive Advantage</a:t>
              </a:r>
              <a:endParaRPr b="1" sz="1200">
                <a:latin typeface="Roboto"/>
                <a:ea typeface="Roboto"/>
                <a:cs typeface="Roboto"/>
                <a:sym typeface="Roboto"/>
              </a:endParaRPr>
            </a:p>
            <a:p>
              <a:pPr indent="0" lvl="0" marL="0" rtl="0" algn="l">
                <a:spcBef>
                  <a:spcPts val="0"/>
                </a:spcBef>
                <a:spcAft>
                  <a:spcPts val="1600"/>
                </a:spcAft>
                <a:buNone/>
              </a:pPr>
              <a:r>
                <a:t/>
              </a:r>
              <a:endParaRPr sz="1000">
                <a:latin typeface="Roboto"/>
                <a:ea typeface="Roboto"/>
                <a:cs typeface="Roboto"/>
                <a:sym typeface="Roboto"/>
              </a:endParaRPr>
            </a:p>
          </p:txBody>
        </p:sp>
        <p:cxnSp>
          <p:nvCxnSpPr>
            <p:cNvPr id="504" name="Google Shape;504;p44"/>
            <p:cNvCxnSpPr/>
            <p:nvPr/>
          </p:nvCxnSpPr>
          <p:spPr>
            <a:xfrm>
              <a:off x="5209838" y="1654113"/>
              <a:ext cx="1286700" cy="0"/>
            </a:xfrm>
            <a:prstGeom prst="straightConnector1">
              <a:avLst/>
            </a:prstGeom>
            <a:noFill/>
            <a:ln cap="flat" cmpd="sng" w="9525">
              <a:solidFill>
                <a:srgbClr val="801F17"/>
              </a:solidFill>
              <a:prstDash val="solid"/>
              <a:round/>
              <a:headEnd len="sm" w="sm" type="none"/>
              <a:tailEnd len="med" w="med" type="oval"/>
            </a:ln>
          </p:spPr>
        </p:cxnSp>
      </p:grpSp>
      <p:grpSp>
        <p:nvGrpSpPr>
          <p:cNvPr id="505" name="Google Shape;505;p44"/>
          <p:cNvGrpSpPr/>
          <p:nvPr/>
        </p:nvGrpSpPr>
        <p:grpSpPr>
          <a:xfrm>
            <a:off x="5512175" y="2421363"/>
            <a:ext cx="3550588" cy="924600"/>
            <a:chOff x="5610288" y="2278600"/>
            <a:chExt cx="3550588" cy="924600"/>
          </a:xfrm>
        </p:grpSpPr>
        <p:cxnSp>
          <p:nvCxnSpPr>
            <p:cNvPr id="506" name="Google Shape;506;p44"/>
            <p:cNvCxnSpPr/>
            <p:nvPr/>
          </p:nvCxnSpPr>
          <p:spPr>
            <a:xfrm>
              <a:off x="5610288" y="2775650"/>
              <a:ext cx="886200" cy="0"/>
            </a:xfrm>
            <a:prstGeom prst="straightConnector1">
              <a:avLst/>
            </a:prstGeom>
            <a:noFill/>
            <a:ln cap="flat" cmpd="sng" w="9525">
              <a:solidFill>
                <a:srgbClr val="A7291E"/>
              </a:solidFill>
              <a:prstDash val="solid"/>
              <a:round/>
              <a:headEnd len="sm" w="sm" type="none"/>
              <a:tailEnd len="med" w="med" type="oval"/>
            </a:ln>
          </p:spPr>
        </p:cxnSp>
        <p:sp>
          <p:nvSpPr>
            <p:cNvPr id="507" name="Google Shape;507;p44"/>
            <p:cNvSpPr txBox="1"/>
            <p:nvPr/>
          </p:nvSpPr>
          <p:spPr>
            <a:xfrm>
              <a:off x="6672675" y="2278600"/>
              <a:ext cx="2488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User Retention</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1600"/>
                </a:spcAft>
                <a:buNone/>
              </a:pPr>
              <a:r>
                <a:t/>
              </a:r>
              <a:endParaRPr sz="1000">
                <a:latin typeface="Roboto"/>
                <a:ea typeface="Roboto"/>
                <a:cs typeface="Roboto"/>
                <a:sym typeface="Roboto"/>
              </a:endParaRPr>
            </a:p>
          </p:txBody>
        </p:sp>
      </p:grpSp>
      <p:grpSp>
        <p:nvGrpSpPr>
          <p:cNvPr id="508" name="Google Shape;508;p44"/>
          <p:cNvGrpSpPr/>
          <p:nvPr/>
        </p:nvGrpSpPr>
        <p:grpSpPr>
          <a:xfrm>
            <a:off x="2503124" y="700351"/>
            <a:ext cx="3922200" cy="3915924"/>
            <a:chOff x="2610905" y="610653"/>
            <a:chExt cx="3922200" cy="3922200"/>
          </a:xfrm>
        </p:grpSpPr>
        <p:sp>
          <p:nvSpPr>
            <p:cNvPr id="509" name="Google Shape;509;p44"/>
            <p:cNvSpPr/>
            <p:nvPr/>
          </p:nvSpPr>
          <p:spPr>
            <a:xfrm rot="-4980021">
              <a:off x="3204123" y="1186472"/>
              <a:ext cx="2771960" cy="2771960"/>
            </a:xfrm>
            <a:prstGeom prst="blockArc">
              <a:avLst>
                <a:gd fmla="val 12602522" name="adj1"/>
                <a:gd fmla="val 16867657" name="adj2"/>
                <a:gd fmla="val 20844" name="adj3"/>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4"/>
            <p:cNvSpPr/>
            <p:nvPr/>
          </p:nvSpPr>
          <p:spPr>
            <a:xfrm rot="7920309">
              <a:off x="3183402" y="1183149"/>
              <a:ext cx="2777207" cy="2777207"/>
            </a:xfrm>
            <a:prstGeom prst="blockArc">
              <a:avLst>
                <a:gd fmla="val 12602522" name="adj1"/>
                <a:gd fmla="val 16867657" name="adj2"/>
                <a:gd fmla="val 20844" name="adj3"/>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4"/>
            <p:cNvSpPr/>
            <p:nvPr/>
          </p:nvSpPr>
          <p:spPr>
            <a:xfrm rot="3600063">
              <a:off x="3186335" y="1195681"/>
              <a:ext cx="2777488" cy="2777488"/>
            </a:xfrm>
            <a:prstGeom prst="blockArc">
              <a:avLst>
                <a:gd fmla="val 12602522" name="adj1"/>
                <a:gd fmla="val 16867657" name="adj2"/>
                <a:gd fmla="val 20844" name="adj3"/>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rot="4024705">
              <a:off x="5326681" y="1940898"/>
              <a:ext cx="578477" cy="579147"/>
            </a:xfrm>
            <a:prstGeom prst="pie">
              <a:avLst>
                <a:gd fmla="val 6190354" name="adj1"/>
                <a:gd fmla="val 14996165" name="adj2"/>
              </a:avLst>
            </a:prstGeom>
            <a:solidFill>
              <a:srgbClr val="A7291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rot="-6816027">
              <a:off x="5326729" y="1940918"/>
              <a:ext cx="578485" cy="579035"/>
            </a:xfrm>
            <a:prstGeom prst="pie">
              <a:avLst>
                <a:gd fmla="val 4028252" name="adj1"/>
                <a:gd fmla="val 17183677" name="adj2"/>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rot="-9359762">
              <a:off x="3193941" y="1176205"/>
              <a:ext cx="2777287" cy="2777287"/>
            </a:xfrm>
            <a:prstGeom prst="blockArc">
              <a:avLst>
                <a:gd fmla="val 12602522" name="adj1"/>
                <a:gd fmla="val 16867657" name="adj2"/>
                <a:gd fmla="val 20844" name="adj3"/>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p:nvPr/>
          </p:nvSpPr>
          <p:spPr>
            <a:xfrm rot="-8936366">
              <a:off x="3659126" y="3173505"/>
              <a:ext cx="578551" cy="578963"/>
            </a:xfrm>
            <a:prstGeom prst="pie">
              <a:avLst>
                <a:gd fmla="val 6190354" name="adj1"/>
                <a:gd fmla="val 14996165" name="adj2"/>
              </a:avLst>
            </a:prstGeom>
            <a:solidFill>
              <a:srgbClr val="BE2F2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rot="1824498">
              <a:off x="3659375" y="3173497"/>
              <a:ext cx="578475" cy="578885"/>
            </a:xfrm>
            <a:prstGeom prst="pie">
              <a:avLst>
                <a:gd fmla="val 4028252" name="adj1"/>
                <a:gd fmla="val 17183677" name="adj2"/>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p:nvPr/>
          </p:nvSpPr>
          <p:spPr>
            <a:xfrm rot="-600092">
              <a:off x="3198852" y="1195456"/>
              <a:ext cx="2777611" cy="2777611"/>
            </a:xfrm>
            <a:prstGeom prst="blockArc">
              <a:avLst>
                <a:gd fmla="val 12513247" name="adj1"/>
                <a:gd fmla="val 16867657" name="adj2"/>
                <a:gd fmla="val 20844" name="adj3"/>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p:nvPr/>
          </p:nvSpPr>
          <p:spPr>
            <a:xfrm rot="-176551">
              <a:off x="4312105" y="1195442"/>
              <a:ext cx="578563" cy="579162"/>
            </a:xfrm>
            <a:prstGeom prst="pie">
              <a:avLst>
                <a:gd fmla="val 6190354" name="adj1"/>
                <a:gd fmla="val 14996165" name="adj2"/>
              </a:avLst>
            </a:prstGeom>
            <a:solidFill>
              <a:srgbClr val="801F1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rot="10584085">
              <a:off x="4312088" y="1195622"/>
              <a:ext cx="578340" cy="578939"/>
            </a:xfrm>
            <a:prstGeom prst="pie">
              <a:avLst>
                <a:gd fmla="val 4028252" name="adj1"/>
                <a:gd fmla="val 17183677" name="adj2"/>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p:nvPr/>
          </p:nvSpPr>
          <p:spPr>
            <a:xfrm rot="8344778">
              <a:off x="4940929" y="3162886"/>
              <a:ext cx="578465" cy="578888"/>
            </a:xfrm>
            <a:prstGeom prst="pie">
              <a:avLst>
                <a:gd fmla="val 6190354" name="adj1"/>
                <a:gd fmla="val 14996165" name="adj2"/>
              </a:avLst>
            </a:prstGeom>
            <a:solidFill>
              <a:srgbClr val="B02B2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4"/>
            <p:cNvSpPr/>
            <p:nvPr/>
          </p:nvSpPr>
          <p:spPr>
            <a:xfrm rot="-2495643">
              <a:off x="4941000" y="3162728"/>
              <a:ext cx="578445" cy="579093"/>
            </a:xfrm>
            <a:prstGeom prst="pie">
              <a:avLst>
                <a:gd fmla="val 4028252" name="adj1"/>
                <a:gd fmla="val 17183677" name="adj2"/>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4"/>
            <p:cNvSpPr/>
            <p:nvPr/>
          </p:nvSpPr>
          <p:spPr>
            <a:xfrm rot="-4556960">
              <a:off x="3257335" y="1939059"/>
              <a:ext cx="578302" cy="578957"/>
            </a:xfrm>
            <a:prstGeom prst="pie">
              <a:avLst>
                <a:gd fmla="val 6190354" name="adj1"/>
                <a:gd fmla="val 14996165" name="adj2"/>
              </a:avLst>
            </a:prstGeom>
            <a:solidFill>
              <a:srgbClr val="D8372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rot="6204541">
              <a:off x="3257468" y="1938977"/>
              <a:ext cx="578264" cy="578917"/>
            </a:xfrm>
            <a:prstGeom prst="pie">
              <a:avLst>
                <a:gd fmla="val 4028252" name="adj1"/>
                <a:gd fmla="val 17183677" name="adj2"/>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525" name="Google Shape;525;p44"/>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526" name="Google Shape;526;p44"/>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527" name="Google Shape;527;p44"/>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528" name="Google Shape;528;p44"/>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
        <p:nvSpPr>
          <p:cNvPr id="529" name="Google Shape;529;p44"/>
          <p:cNvSpPr txBox="1"/>
          <p:nvPr/>
        </p:nvSpPr>
        <p:spPr>
          <a:xfrm>
            <a:off x="-59300" y="1424875"/>
            <a:ext cx="2488500" cy="10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chemeClr val="dk2"/>
                </a:solidFill>
                <a:latin typeface="Roboto"/>
                <a:ea typeface="Roboto"/>
                <a:cs typeface="Roboto"/>
                <a:sym typeface="Roboto"/>
              </a:rPr>
              <a:t>- Monetized API usage ($) </a:t>
            </a:r>
            <a:r>
              <a:rPr b="1" lang="en" sz="800" u="sng">
                <a:solidFill>
                  <a:schemeClr val="hlink"/>
                </a:solidFill>
                <a:latin typeface="Roboto"/>
                <a:ea typeface="Roboto"/>
                <a:cs typeface="Roboto"/>
                <a:sym typeface="Roboto"/>
                <a:hlinkClick r:id="rId3"/>
              </a:rPr>
              <a:t>[NetworkComputing]</a:t>
            </a:r>
            <a:endParaRPr b="1" sz="1000">
              <a:solidFill>
                <a:schemeClr val="dk2"/>
              </a:solidFill>
              <a:latin typeface="Roboto"/>
              <a:ea typeface="Roboto"/>
              <a:cs typeface="Roboto"/>
              <a:sym typeface="Roboto"/>
            </a:endParaRPr>
          </a:p>
          <a:p>
            <a:pPr indent="0" lvl="0" marL="0" rtl="0" algn="r">
              <a:spcBef>
                <a:spcPts val="0"/>
              </a:spcBef>
              <a:spcAft>
                <a:spcPts val="0"/>
              </a:spcAft>
              <a:buNone/>
            </a:pPr>
            <a:r>
              <a:rPr b="1" lang="en" sz="1000">
                <a:solidFill>
                  <a:schemeClr val="dk2"/>
                </a:solidFill>
                <a:latin typeface="Roboto"/>
                <a:ea typeface="Roboto"/>
                <a:cs typeface="Roboto"/>
                <a:sym typeface="Roboto"/>
              </a:rPr>
              <a:t>- Total API calls (count) </a:t>
            </a:r>
            <a:endParaRPr b="1" sz="1000">
              <a:solidFill>
                <a:schemeClr val="dk2"/>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n" sz="800" u="sng">
                <a:solidFill>
                  <a:schemeClr val="hlink"/>
                </a:solidFill>
                <a:latin typeface="Roboto"/>
                <a:ea typeface="Roboto"/>
                <a:cs typeface="Roboto"/>
                <a:sym typeface="Roboto"/>
                <a:hlinkClick r:id="rId4"/>
              </a:rPr>
              <a:t>[NetworkComputing]</a:t>
            </a:r>
            <a:endParaRPr b="1" sz="1000">
              <a:solidFill>
                <a:schemeClr val="dk2"/>
              </a:solidFill>
              <a:latin typeface="Roboto"/>
              <a:ea typeface="Roboto"/>
              <a:cs typeface="Roboto"/>
              <a:sym typeface="Roboto"/>
            </a:endParaRPr>
          </a:p>
          <a:p>
            <a:pPr indent="0" lvl="0" marL="0" rtl="0" algn="r">
              <a:spcBef>
                <a:spcPts val="0"/>
              </a:spcBef>
              <a:spcAft>
                <a:spcPts val="0"/>
              </a:spcAft>
              <a:buNone/>
            </a:pPr>
            <a:r>
              <a:rPr b="1" lang="en" sz="1000">
                <a:solidFill>
                  <a:schemeClr val="dk2"/>
                </a:solidFill>
                <a:latin typeface="Roboto"/>
                <a:ea typeface="Roboto"/>
                <a:cs typeface="Roboto"/>
                <a:sym typeface="Roboto"/>
              </a:rPr>
              <a:t>- Product monthly subscription fees ($) </a:t>
            </a:r>
            <a:r>
              <a:rPr b="1" lang="en" sz="800" u="sng">
                <a:solidFill>
                  <a:schemeClr val="hlink"/>
                </a:solidFill>
                <a:latin typeface="Roboto"/>
                <a:ea typeface="Roboto"/>
                <a:cs typeface="Roboto"/>
                <a:sym typeface="Roboto"/>
                <a:hlinkClick r:id="rId5"/>
              </a:rPr>
              <a:t>[Google]</a:t>
            </a:r>
            <a:endParaRPr b="1" sz="1000">
              <a:solidFill>
                <a:schemeClr val="dk2"/>
              </a:solidFill>
              <a:latin typeface="Roboto"/>
              <a:ea typeface="Roboto"/>
              <a:cs typeface="Roboto"/>
              <a:sym typeface="Roboto"/>
            </a:endParaRPr>
          </a:p>
          <a:p>
            <a:pPr indent="0" lvl="0" marL="0" rtl="0" algn="r">
              <a:spcBef>
                <a:spcPts val="0"/>
              </a:spcBef>
              <a:spcAft>
                <a:spcPts val="0"/>
              </a:spcAft>
              <a:buNone/>
            </a:pPr>
            <a:r>
              <a:rPr b="1" lang="en" sz="1000">
                <a:solidFill>
                  <a:schemeClr val="dk2"/>
                </a:solidFill>
                <a:latin typeface="Roboto"/>
                <a:ea typeface="Roboto"/>
                <a:cs typeface="Roboto"/>
                <a:sym typeface="Roboto"/>
              </a:rPr>
              <a:t>- Model-driven product sales ($) </a:t>
            </a:r>
            <a:endParaRPr b="1" sz="1000">
              <a:solidFill>
                <a:schemeClr val="dk2"/>
              </a:solidFill>
              <a:latin typeface="Roboto"/>
              <a:ea typeface="Roboto"/>
              <a:cs typeface="Roboto"/>
              <a:sym typeface="Roboto"/>
            </a:endParaRPr>
          </a:p>
          <a:p>
            <a:pPr indent="0" lvl="0" marL="0" rtl="0" algn="r">
              <a:spcBef>
                <a:spcPts val="0"/>
              </a:spcBef>
              <a:spcAft>
                <a:spcPts val="0"/>
              </a:spcAft>
              <a:buNone/>
            </a:pPr>
            <a:r>
              <a:rPr b="1" lang="en" sz="800" u="sng">
                <a:solidFill>
                  <a:schemeClr val="hlink"/>
                </a:solidFill>
                <a:latin typeface="Roboto"/>
                <a:ea typeface="Roboto"/>
                <a:cs typeface="Roboto"/>
                <a:sym typeface="Roboto"/>
                <a:hlinkClick r:id="rId6"/>
              </a:rPr>
              <a:t>[Google]</a:t>
            </a:r>
            <a:endParaRPr b="1" sz="1000">
              <a:solidFill>
                <a:schemeClr val="dk2"/>
              </a:solidFill>
              <a:latin typeface="Roboto"/>
              <a:ea typeface="Roboto"/>
              <a:cs typeface="Roboto"/>
              <a:sym typeface="Roboto"/>
            </a:endParaRPr>
          </a:p>
        </p:txBody>
      </p:sp>
      <p:sp>
        <p:nvSpPr>
          <p:cNvPr id="530" name="Google Shape;530;p44"/>
          <p:cNvSpPr txBox="1"/>
          <p:nvPr/>
        </p:nvSpPr>
        <p:spPr>
          <a:xfrm>
            <a:off x="114700" y="3283350"/>
            <a:ext cx="2778600" cy="65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chemeClr val="dk2"/>
                </a:solidFill>
                <a:latin typeface="Roboto"/>
                <a:ea typeface="Roboto"/>
                <a:cs typeface="Roboto"/>
                <a:sym typeface="Roboto"/>
              </a:rPr>
              <a:t>- Reduced operational costs ($)</a:t>
            </a:r>
            <a:endParaRPr b="1" sz="1000">
              <a:solidFill>
                <a:schemeClr val="dk2"/>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n" sz="800" u="sng">
                <a:solidFill>
                  <a:schemeClr val="hlink"/>
                </a:solidFill>
                <a:latin typeface="Roboto"/>
                <a:ea typeface="Roboto"/>
                <a:cs typeface="Roboto"/>
                <a:sym typeface="Roboto"/>
                <a:hlinkClick r:id="rId7"/>
              </a:rPr>
              <a:t>[MultiModal]</a:t>
            </a:r>
            <a:endParaRPr b="1" sz="1000">
              <a:solidFill>
                <a:schemeClr val="dk2"/>
              </a:solidFill>
              <a:latin typeface="Roboto"/>
              <a:ea typeface="Roboto"/>
              <a:cs typeface="Roboto"/>
              <a:sym typeface="Roboto"/>
            </a:endParaRPr>
          </a:p>
          <a:p>
            <a:pPr indent="0" lvl="0" marL="0" rtl="0" algn="r">
              <a:spcBef>
                <a:spcPts val="0"/>
              </a:spcBef>
              <a:spcAft>
                <a:spcPts val="0"/>
              </a:spcAft>
              <a:buNone/>
            </a:pPr>
            <a:r>
              <a:rPr b="1" lang="en" sz="1000">
                <a:solidFill>
                  <a:schemeClr val="dk2"/>
                </a:solidFill>
                <a:latin typeface="Roboto"/>
                <a:ea typeface="Roboto"/>
                <a:cs typeface="Roboto"/>
                <a:sym typeface="Roboto"/>
              </a:rPr>
              <a:t>- Reduced workforce expenditure ($) </a:t>
            </a:r>
            <a:endParaRPr b="1" sz="1000">
              <a:solidFill>
                <a:schemeClr val="dk2"/>
              </a:solidFill>
              <a:latin typeface="Roboto"/>
              <a:ea typeface="Roboto"/>
              <a:cs typeface="Roboto"/>
              <a:sym typeface="Roboto"/>
            </a:endParaRPr>
          </a:p>
          <a:p>
            <a:pPr indent="0" lvl="0" marL="0" rtl="0" algn="r">
              <a:spcBef>
                <a:spcPts val="0"/>
              </a:spcBef>
              <a:spcAft>
                <a:spcPts val="0"/>
              </a:spcAft>
              <a:buNone/>
            </a:pPr>
            <a:r>
              <a:rPr b="1" lang="en" sz="800" u="sng">
                <a:solidFill>
                  <a:schemeClr val="hlink"/>
                </a:solidFill>
                <a:latin typeface="Roboto"/>
                <a:ea typeface="Roboto"/>
                <a:cs typeface="Roboto"/>
                <a:sym typeface="Roboto"/>
                <a:hlinkClick r:id="rId8"/>
              </a:rPr>
              <a:t>[MultiModal]</a:t>
            </a:r>
            <a:endParaRPr b="1" sz="1000">
              <a:solidFill>
                <a:schemeClr val="dk2"/>
              </a:solidFill>
              <a:latin typeface="Roboto"/>
              <a:ea typeface="Roboto"/>
              <a:cs typeface="Roboto"/>
              <a:sym typeface="Roboto"/>
            </a:endParaRPr>
          </a:p>
          <a:p>
            <a:pPr indent="0" lvl="0" marL="0" rtl="0" algn="r">
              <a:spcBef>
                <a:spcPts val="0"/>
              </a:spcBef>
              <a:spcAft>
                <a:spcPts val="0"/>
              </a:spcAft>
              <a:buNone/>
            </a:pPr>
            <a:r>
              <a:rPr b="1" lang="en" sz="1000">
                <a:solidFill>
                  <a:schemeClr val="dk2"/>
                </a:solidFill>
                <a:latin typeface="Roboto"/>
                <a:ea typeface="Roboto"/>
                <a:cs typeface="Roboto"/>
                <a:sym typeface="Roboto"/>
              </a:rPr>
              <a:t>- Decreased data processing costs ($)</a:t>
            </a:r>
            <a:endParaRPr b="1" sz="1000">
              <a:solidFill>
                <a:schemeClr val="dk2"/>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n" sz="800" u="sng">
                <a:solidFill>
                  <a:schemeClr val="hlink"/>
                </a:solidFill>
                <a:latin typeface="Roboto"/>
                <a:ea typeface="Roboto"/>
                <a:cs typeface="Roboto"/>
                <a:sym typeface="Roboto"/>
                <a:hlinkClick r:id="rId9"/>
              </a:rPr>
              <a:t>[MultiModal]</a:t>
            </a:r>
            <a:endParaRPr b="1" sz="1000">
              <a:solidFill>
                <a:schemeClr val="dk2"/>
              </a:solidFill>
              <a:latin typeface="Roboto"/>
              <a:ea typeface="Roboto"/>
              <a:cs typeface="Roboto"/>
              <a:sym typeface="Roboto"/>
            </a:endParaRPr>
          </a:p>
          <a:p>
            <a:pPr indent="0" lvl="0" marL="0" rtl="0" algn="r">
              <a:spcBef>
                <a:spcPts val="0"/>
              </a:spcBef>
              <a:spcAft>
                <a:spcPts val="0"/>
              </a:spcAft>
              <a:buNone/>
            </a:pPr>
            <a:r>
              <a:t/>
            </a:r>
            <a:endParaRPr b="1" sz="1000">
              <a:solidFill>
                <a:schemeClr val="dk2"/>
              </a:solidFill>
              <a:latin typeface="Roboto"/>
              <a:ea typeface="Roboto"/>
              <a:cs typeface="Roboto"/>
              <a:sym typeface="Roboto"/>
            </a:endParaRPr>
          </a:p>
        </p:txBody>
      </p:sp>
      <p:sp>
        <p:nvSpPr>
          <p:cNvPr id="531" name="Google Shape;531;p44"/>
          <p:cNvSpPr txBox="1"/>
          <p:nvPr/>
        </p:nvSpPr>
        <p:spPr>
          <a:xfrm>
            <a:off x="6655575" y="3756600"/>
            <a:ext cx="25668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Roboto"/>
                <a:ea typeface="Roboto"/>
                <a:cs typeface="Roboto"/>
                <a:sym typeface="Roboto"/>
              </a:rPr>
              <a:t>- Customer acquisition rate per year (%) </a:t>
            </a:r>
            <a:r>
              <a:rPr b="1" lang="en" sz="800" u="sng">
                <a:solidFill>
                  <a:schemeClr val="hlink"/>
                </a:solidFill>
                <a:latin typeface="Roboto"/>
                <a:ea typeface="Roboto"/>
                <a:cs typeface="Roboto"/>
                <a:sym typeface="Roboto"/>
                <a:hlinkClick r:id="rId10"/>
              </a:rPr>
              <a:t>[Revvence]</a:t>
            </a:r>
            <a:endParaRPr b="1" sz="1000">
              <a:solidFill>
                <a:schemeClr val="dk2"/>
              </a:solidFill>
              <a:latin typeface="Roboto"/>
              <a:ea typeface="Roboto"/>
              <a:cs typeface="Roboto"/>
              <a:sym typeface="Roboto"/>
            </a:endParaRPr>
          </a:p>
          <a:p>
            <a:pPr indent="0" lvl="0" marL="0" rtl="0" algn="l">
              <a:spcBef>
                <a:spcPts val="0"/>
              </a:spcBef>
              <a:spcAft>
                <a:spcPts val="0"/>
              </a:spcAft>
              <a:buNone/>
            </a:pPr>
            <a:r>
              <a:rPr b="1" lang="en" sz="1000">
                <a:solidFill>
                  <a:schemeClr val="dk2"/>
                </a:solidFill>
                <a:latin typeface="Roboto"/>
                <a:ea typeface="Roboto"/>
                <a:cs typeface="Roboto"/>
                <a:sym typeface="Roboto"/>
              </a:rPr>
              <a:t>- Increased product adoption revenue ($) </a:t>
            </a:r>
            <a:r>
              <a:rPr b="1" lang="en" sz="800" u="sng">
                <a:solidFill>
                  <a:schemeClr val="hlink"/>
                </a:solidFill>
                <a:latin typeface="Roboto"/>
                <a:ea typeface="Roboto"/>
                <a:cs typeface="Roboto"/>
                <a:sym typeface="Roboto"/>
                <a:hlinkClick r:id="rId11"/>
              </a:rPr>
              <a:t>[Revvence]</a:t>
            </a:r>
            <a:endParaRPr b="1" sz="1000">
              <a:solidFill>
                <a:schemeClr val="dk2"/>
              </a:solidFill>
              <a:latin typeface="Roboto"/>
              <a:ea typeface="Roboto"/>
              <a:cs typeface="Roboto"/>
              <a:sym typeface="Roboto"/>
            </a:endParaRPr>
          </a:p>
        </p:txBody>
      </p:sp>
      <p:sp>
        <p:nvSpPr>
          <p:cNvPr id="532" name="Google Shape;532;p44"/>
          <p:cNvSpPr txBox="1"/>
          <p:nvPr/>
        </p:nvSpPr>
        <p:spPr>
          <a:xfrm>
            <a:off x="6655575" y="2625964"/>
            <a:ext cx="23262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Roboto"/>
                <a:ea typeface="Roboto"/>
                <a:cs typeface="Roboto"/>
                <a:sym typeface="Roboto"/>
              </a:rPr>
              <a:t>- Customer Lifetime Value (CLV) ($)</a:t>
            </a:r>
            <a:endParaRPr b="1" sz="10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800" u="sng">
                <a:solidFill>
                  <a:schemeClr val="hlink"/>
                </a:solidFill>
                <a:latin typeface="Roboto"/>
                <a:ea typeface="Roboto"/>
                <a:cs typeface="Roboto"/>
                <a:sym typeface="Roboto"/>
                <a:hlinkClick r:id="rId12"/>
              </a:rPr>
              <a:t>[Google 2]</a:t>
            </a:r>
            <a:endParaRPr b="1" sz="800">
              <a:solidFill>
                <a:schemeClr val="dk2"/>
              </a:solidFill>
              <a:latin typeface="Roboto"/>
              <a:ea typeface="Roboto"/>
              <a:cs typeface="Roboto"/>
              <a:sym typeface="Roboto"/>
            </a:endParaRPr>
          </a:p>
          <a:p>
            <a:pPr indent="0" lvl="0" marL="0" rtl="0" algn="l">
              <a:spcBef>
                <a:spcPts val="0"/>
              </a:spcBef>
              <a:spcAft>
                <a:spcPts val="0"/>
              </a:spcAft>
              <a:buNone/>
            </a:pPr>
            <a:r>
              <a:rPr b="1" lang="en" sz="1000">
                <a:solidFill>
                  <a:schemeClr val="dk2"/>
                </a:solidFill>
                <a:latin typeface="Roboto"/>
                <a:ea typeface="Roboto"/>
                <a:cs typeface="Roboto"/>
                <a:sym typeface="Roboto"/>
              </a:rPr>
              <a:t>- Number of retained users (count) </a:t>
            </a:r>
            <a:r>
              <a:rPr b="1" lang="en" sz="800" u="sng">
                <a:solidFill>
                  <a:schemeClr val="hlink"/>
                </a:solidFill>
                <a:latin typeface="Roboto"/>
                <a:ea typeface="Roboto"/>
                <a:cs typeface="Roboto"/>
                <a:sym typeface="Roboto"/>
                <a:hlinkClick r:id="rId13"/>
              </a:rPr>
              <a:t>[Google 2]</a:t>
            </a:r>
            <a:r>
              <a:rPr b="1" lang="en" sz="1000">
                <a:solidFill>
                  <a:schemeClr val="dk2"/>
                </a:solidFill>
                <a:latin typeface="Roboto"/>
                <a:ea typeface="Roboto"/>
                <a:cs typeface="Roboto"/>
                <a:sym typeface="Roboto"/>
              </a:rPr>
              <a:t> </a:t>
            </a:r>
            <a:endParaRPr b="1" sz="1000">
              <a:solidFill>
                <a:schemeClr val="dk2"/>
              </a:solidFill>
              <a:latin typeface="Roboto"/>
              <a:ea typeface="Roboto"/>
              <a:cs typeface="Roboto"/>
              <a:sym typeface="Roboto"/>
            </a:endParaRPr>
          </a:p>
          <a:p>
            <a:pPr indent="0" lvl="0" marL="0" rtl="0" algn="l">
              <a:spcBef>
                <a:spcPts val="0"/>
              </a:spcBef>
              <a:spcAft>
                <a:spcPts val="0"/>
              </a:spcAft>
              <a:buNone/>
            </a:pPr>
            <a:r>
              <a:rPr b="1" lang="en" sz="1000">
                <a:solidFill>
                  <a:schemeClr val="dk2"/>
                </a:solidFill>
                <a:latin typeface="Roboto"/>
                <a:ea typeface="Roboto"/>
                <a:cs typeface="Roboto"/>
                <a:sym typeface="Roboto"/>
              </a:rPr>
              <a:t>- Number of churned users (count) </a:t>
            </a:r>
            <a:r>
              <a:rPr b="1" lang="en" sz="800" u="sng">
                <a:solidFill>
                  <a:schemeClr val="hlink"/>
                </a:solidFill>
                <a:latin typeface="Roboto"/>
                <a:ea typeface="Roboto"/>
                <a:cs typeface="Roboto"/>
                <a:sym typeface="Roboto"/>
                <a:hlinkClick r:id="rId14"/>
              </a:rPr>
              <a:t>[Google 2]</a:t>
            </a:r>
            <a:endParaRPr b="1" sz="1000">
              <a:solidFill>
                <a:schemeClr val="dk2"/>
              </a:solidFill>
              <a:latin typeface="Roboto"/>
              <a:ea typeface="Roboto"/>
              <a:cs typeface="Roboto"/>
              <a:sym typeface="Roboto"/>
            </a:endParaRPr>
          </a:p>
        </p:txBody>
      </p:sp>
      <p:sp>
        <p:nvSpPr>
          <p:cNvPr id="533" name="Google Shape;533;p44"/>
          <p:cNvSpPr txBox="1"/>
          <p:nvPr/>
        </p:nvSpPr>
        <p:spPr>
          <a:xfrm>
            <a:off x="6655575" y="1483925"/>
            <a:ext cx="24885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Roboto"/>
                <a:ea typeface="Roboto"/>
                <a:cs typeface="Roboto"/>
                <a:sym typeface="Roboto"/>
              </a:rPr>
              <a:t>- First-to-market innovation revenue ($) </a:t>
            </a:r>
            <a:r>
              <a:rPr b="1" lang="en" sz="800" u="sng">
                <a:solidFill>
                  <a:schemeClr val="hlink"/>
                </a:solidFill>
                <a:latin typeface="Roboto"/>
                <a:ea typeface="Roboto"/>
                <a:cs typeface="Roboto"/>
                <a:sym typeface="Roboto"/>
                <a:hlinkClick r:id="rId15"/>
              </a:rPr>
              <a:t>[McKinsey]</a:t>
            </a:r>
            <a:endParaRPr b="1" sz="1000">
              <a:solidFill>
                <a:schemeClr val="dk2"/>
              </a:solidFill>
              <a:latin typeface="Roboto"/>
              <a:ea typeface="Roboto"/>
              <a:cs typeface="Roboto"/>
              <a:sym typeface="Roboto"/>
            </a:endParaRPr>
          </a:p>
          <a:p>
            <a:pPr indent="0" lvl="0" marL="0" rtl="0" algn="l">
              <a:spcBef>
                <a:spcPts val="0"/>
              </a:spcBef>
              <a:spcAft>
                <a:spcPts val="0"/>
              </a:spcAft>
              <a:buNone/>
            </a:pPr>
            <a:r>
              <a:rPr b="1" lang="en" sz="1000">
                <a:solidFill>
                  <a:schemeClr val="dk2"/>
                </a:solidFill>
                <a:latin typeface="Roboto"/>
                <a:ea typeface="Roboto"/>
                <a:cs typeface="Roboto"/>
                <a:sym typeface="Roboto"/>
              </a:rPr>
              <a:t>- Market share gain ($)</a:t>
            </a:r>
            <a:endParaRPr b="1" sz="10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800" u="sng">
                <a:solidFill>
                  <a:schemeClr val="hlink"/>
                </a:solidFill>
                <a:latin typeface="Roboto"/>
                <a:ea typeface="Roboto"/>
                <a:cs typeface="Roboto"/>
                <a:sym typeface="Roboto"/>
                <a:hlinkClick r:id="rId16"/>
              </a:rPr>
              <a:t>[McKinsey]</a:t>
            </a:r>
            <a:endParaRPr b="1" sz="1000">
              <a:solidFill>
                <a:schemeClr val="dk2"/>
              </a:solidFill>
              <a:latin typeface="Roboto"/>
              <a:ea typeface="Roboto"/>
              <a:cs typeface="Roboto"/>
              <a:sym typeface="Roboto"/>
            </a:endParaRPr>
          </a:p>
          <a:p>
            <a:pPr indent="0" lvl="0" marL="0" rtl="0" algn="l">
              <a:spcBef>
                <a:spcPts val="0"/>
              </a:spcBef>
              <a:spcAft>
                <a:spcPts val="0"/>
              </a:spcAft>
              <a:buNone/>
            </a:pPr>
            <a:r>
              <a:rPr b="1" lang="en" sz="1000">
                <a:solidFill>
                  <a:schemeClr val="dk2"/>
                </a:solidFill>
                <a:latin typeface="Roboto"/>
                <a:ea typeface="Roboto"/>
                <a:cs typeface="Roboto"/>
                <a:sym typeface="Roboto"/>
              </a:rPr>
              <a:t>- Industry total revenue ($)</a:t>
            </a:r>
            <a:endParaRPr b="1" sz="10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800" u="sng">
                <a:solidFill>
                  <a:schemeClr val="hlink"/>
                </a:solidFill>
                <a:latin typeface="Roboto"/>
                <a:ea typeface="Roboto"/>
                <a:cs typeface="Roboto"/>
                <a:sym typeface="Roboto"/>
                <a:hlinkClick r:id="rId17"/>
              </a:rPr>
              <a:t>[McKinsey]</a:t>
            </a:r>
            <a:endParaRPr b="1" sz="1000">
              <a:solidFill>
                <a:schemeClr val="dk2"/>
              </a:solidFill>
              <a:latin typeface="Roboto"/>
              <a:ea typeface="Roboto"/>
              <a:cs typeface="Roboto"/>
              <a:sym typeface="Roboto"/>
            </a:endParaRPr>
          </a:p>
        </p:txBody>
      </p:sp>
      <p:sp>
        <p:nvSpPr>
          <p:cNvPr id="534" name="Google Shape;534;p44"/>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5"/>
          <p:cNvSpPr txBox="1"/>
          <p:nvPr>
            <p:ph idx="1" type="body"/>
          </p:nvPr>
        </p:nvSpPr>
        <p:spPr>
          <a:xfrm>
            <a:off x="108600" y="672125"/>
            <a:ext cx="9035400" cy="2781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200">
                <a:solidFill>
                  <a:schemeClr val="dk1"/>
                </a:solidFill>
                <a:latin typeface="Roboto"/>
                <a:ea typeface="Roboto"/>
                <a:cs typeface="Roboto"/>
                <a:sym typeface="Roboto"/>
              </a:rPr>
              <a:t>Implementation Cost =</a:t>
            </a:r>
            <a:r>
              <a:rPr lang="en" sz="1200">
                <a:solidFill>
                  <a:schemeClr val="dk1"/>
                </a:solidFill>
                <a:latin typeface="Roboto"/>
                <a:ea typeface="Roboto"/>
                <a:cs typeface="Roboto"/>
                <a:sym typeface="Roboto"/>
              </a:rPr>
              <a:t> </a:t>
            </a:r>
            <a:r>
              <a:rPr lang="en" sz="1200">
                <a:latin typeface="Roboto"/>
                <a:ea typeface="Roboto"/>
                <a:cs typeface="Roboto"/>
                <a:sym typeface="Roboto"/>
              </a:rPr>
              <a:t>((Time-to-deploy (hours) + Development Time (hours)) × Average Wages per Hour ($)</a:t>
            </a:r>
            <a:endParaRPr sz="1200">
              <a:latin typeface="Roboto"/>
              <a:ea typeface="Roboto"/>
              <a:cs typeface="Roboto"/>
              <a:sym typeface="Roboto"/>
            </a:endParaRPr>
          </a:p>
          <a:p>
            <a:pPr indent="457200" lvl="0" marL="3200400" rtl="0" algn="l">
              <a:spcBef>
                <a:spcPts val="800"/>
              </a:spcBef>
              <a:spcAft>
                <a:spcPts val="0"/>
              </a:spcAft>
              <a:buNone/>
            </a:pPr>
            <a:r>
              <a:rPr lang="en" sz="1200">
                <a:latin typeface="Roboto"/>
                <a:ea typeface="Roboto"/>
                <a:cs typeface="Roboto"/>
                <a:sym typeface="Roboto"/>
              </a:rPr>
              <a:t>+ Infrastructure Setup Costs ($)) × (Adoption Rate (%) / 100)</a:t>
            </a:r>
            <a:endParaRPr sz="1200">
              <a:solidFill>
                <a:schemeClr val="dk1"/>
              </a:solidFill>
              <a:latin typeface="Roboto"/>
              <a:ea typeface="Roboto"/>
              <a:cs typeface="Roboto"/>
              <a:sym typeface="Roboto"/>
            </a:endParaRPr>
          </a:p>
          <a:p>
            <a:pPr indent="457200" lvl="0" marL="1371600" rtl="0" algn="l">
              <a:spcBef>
                <a:spcPts val="800"/>
              </a:spcBef>
              <a:spcAft>
                <a:spcPts val="0"/>
              </a:spcAft>
              <a:buNone/>
            </a:pPr>
            <a:r>
              <a:t/>
            </a:r>
            <a:endParaRPr b="1" sz="800">
              <a:solidFill>
                <a:schemeClr val="dk1"/>
              </a:solidFill>
              <a:latin typeface="Roboto"/>
              <a:ea typeface="Roboto"/>
              <a:cs typeface="Roboto"/>
              <a:sym typeface="Roboto"/>
            </a:endParaRPr>
          </a:p>
          <a:p>
            <a:pPr indent="0" lvl="0" marL="0" rtl="0" algn="l">
              <a:spcBef>
                <a:spcPts val="800"/>
              </a:spcBef>
              <a:spcAft>
                <a:spcPts val="0"/>
              </a:spcAft>
              <a:buNone/>
            </a:pPr>
            <a:r>
              <a:rPr b="1" lang="en" sz="1200">
                <a:solidFill>
                  <a:schemeClr val="dk1"/>
                </a:solidFill>
                <a:latin typeface="Roboto"/>
                <a:ea typeface="Roboto"/>
                <a:cs typeface="Roboto"/>
                <a:sym typeface="Roboto"/>
              </a:rPr>
              <a:t>Operational Cost (Yearly) = </a:t>
            </a:r>
            <a:r>
              <a:rPr lang="en" sz="1200">
                <a:solidFill>
                  <a:schemeClr val="dk1"/>
                </a:solidFill>
                <a:latin typeface="Roboto"/>
                <a:ea typeface="Roboto"/>
                <a:cs typeface="Roboto"/>
                <a:sym typeface="Roboto"/>
              </a:rPr>
              <a:t>( Monthly maintenance cost + Infrastructure operating cost ) × 12 + Licensing cost</a:t>
            </a:r>
            <a:r>
              <a:rPr b="1" lang="en" sz="1200">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a:p>
            <a:pPr indent="457200" lvl="0" marL="2286000" rtl="0" algn="l">
              <a:spcBef>
                <a:spcPts val="800"/>
              </a:spcBef>
              <a:spcAft>
                <a:spcPts val="0"/>
              </a:spcAft>
              <a:buNone/>
            </a:pPr>
            <a:r>
              <a:t/>
            </a:r>
            <a:endParaRPr b="1" sz="800">
              <a:solidFill>
                <a:schemeClr val="dk1"/>
              </a:solidFill>
              <a:latin typeface="Roboto"/>
              <a:ea typeface="Roboto"/>
              <a:cs typeface="Roboto"/>
              <a:sym typeface="Roboto"/>
            </a:endParaRPr>
          </a:p>
          <a:p>
            <a:pPr indent="0" lvl="0" marL="0" rtl="0" algn="l">
              <a:spcBef>
                <a:spcPts val="800"/>
              </a:spcBef>
              <a:spcAft>
                <a:spcPts val="0"/>
              </a:spcAft>
              <a:buNone/>
            </a:pPr>
            <a:r>
              <a:rPr b="1" lang="en" sz="1200">
                <a:solidFill>
                  <a:schemeClr val="dk1"/>
                </a:solidFill>
                <a:latin typeface="Roboto"/>
                <a:ea typeface="Roboto"/>
                <a:cs typeface="Roboto"/>
                <a:sym typeface="Roboto"/>
              </a:rPr>
              <a:t>Model Training Cost = </a:t>
            </a:r>
            <a:r>
              <a:rPr lang="en" sz="1200">
                <a:solidFill>
                  <a:schemeClr val="dk1"/>
                </a:solidFill>
                <a:latin typeface="Roboto"/>
                <a:ea typeface="Roboto"/>
                <a:cs typeface="Roboto"/>
                <a:sym typeface="Roboto"/>
              </a:rPr>
              <a:t>Cost per training iteration × Number of iterations </a:t>
            </a:r>
            <a:endParaRPr sz="1200">
              <a:solidFill>
                <a:schemeClr val="dk1"/>
              </a:solidFill>
              <a:latin typeface="Roboto"/>
              <a:ea typeface="Roboto"/>
              <a:cs typeface="Roboto"/>
              <a:sym typeface="Roboto"/>
            </a:endParaRPr>
          </a:p>
          <a:p>
            <a:pPr indent="0" lvl="0" marL="2286000" rtl="0" algn="l">
              <a:spcBef>
                <a:spcPts val="800"/>
              </a:spcBef>
              <a:spcAft>
                <a:spcPts val="0"/>
              </a:spcAft>
              <a:buNone/>
            </a:pPr>
            <a:r>
              <a:rPr lang="en" sz="1200">
                <a:solidFill>
                  <a:schemeClr val="dk1"/>
                </a:solidFill>
                <a:latin typeface="Roboto"/>
                <a:ea typeface="Roboto"/>
                <a:cs typeface="Roboto"/>
                <a:sym typeface="Roboto"/>
              </a:rPr>
              <a:t>+ ( GPU/TPU usage cost/hour × Total usage hours per iteration ) </a:t>
            </a:r>
            <a:endParaRPr sz="1200">
              <a:solidFill>
                <a:schemeClr val="dk1"/>
              </a:solidFill>
              <a:latin typeface="Roboto"/>
              <a:ea typeface="Roboto"/>
              <a:cs typeface="Roboto"/>
              <a:sym typeface="Roboto"/>
            </a:endParaRPr>
          </a:p>
          <a:p>
            <a:pPr indent="0" lvl="0" marL="2286000" rtl="0" algn="l">
              <a:spcBef>
                <a:spcPts val="800"/>
              </a:spcBef>
              <a:spcAft>
                <a:spcPts val="0"/>
              </a:spcAft>
              <a:buNone/>
            </a:pPr>
            <a:r>
              <a:t/>
            </a:r>
            <a:endParaRPr b="1" sz="800">
              <a:solidFill>
                <a:schemeClr val="dk1"/>
              </a:solidFill>
              <a:latin typeface="Roboto"/>
              <a:ea typeface="Roboto"/>
              <a:cs typeface="Roboto"/>
              <a:sym typeface="Roboto"/>
            </a:endParaRPr>
          </a:p>
          <a:p>
            <a:pPr indent="0" lvl="0" marL="0" rtl="0" algn="l">
              <a:spcBef>
                <a:spcPts val="800"/>
              </a:spcBef>
              <a:spcAft>
                <a:spcPts val="0"/>
              </a:spcAft>
              <a:buNone/>
            </a:pPr>
            <a:r>
              <a:rPr b="1" lang="en" sz="1200">
                <a:solidFill>
                  <a:schemeClr val="dk1"/>
                </a:solidFill>
                <a:latin typeface="Roboto"/>
                <a:ea typeface="Roboto"/>
                <a:cs typeface="Roboto"/>
                <a:sym typeface="Roboto"/>
              </a:rPr>
              <a:t>Data Cost = </a:t>
            </a:r>
            <a:r>
              <a:rPr lang="en" sz="1200">
                <a:solidFill>
                  <a:schemeClr val="dk1"/>
                </a:solidFill>
                <a:latin typeface="Roboto"/>
                <a:ea typeface="Roboto"/>
                <a:cs typeface="Roboto"/>
                <a:sym typeface="Roboto"/>
              </a:rPr>
              <a:t>Data acquisition cost + ( Data storage cost × 12 ) </a:t>
            </a:r>
            <a:endParaRPr sz="1200">
              <a:solidFill>
                <a:schemeClr val="dk1"/>
              </a:solidFill>
              <a:latin typeface="Roboto"/>
              <a:ea typeface="Roboto"/>
              <a:cs typeface="Roboto"/>
              <a:sym typeface="Roboto"/>
            </a:endParaRPr>
          </a:p>
          <a:p>
            <a:pPr indent="0" lvl="0" marL="0" rtl="0" algn="l">
              <a:spcBef>
                <a:spcPts val="800"/>
              </a:spcBef>
              <a:spcAft>
                <a:spcPts val="0"/>
              </a:spcAft>
              <a:buNone/>
            </a:pPr>
            <a:r>
              <a:t/>
            </a:r>
            <a:endParaRPr b="1" sz="800">
              <a:solidFill>
                <a:schemeClr val="dk1"/>
              </a:solidFill>
              <a:latin typeface="Roboto"/>
              <a:ea typeface="Roboto"/>
              <a:cs typeface="Roboto"/>
              <a:sym typeface="Roboto"/>
            </a:endParaRPr>
          </a:p>
          <a:p>
            <a:pPr indent="0" lvl="0" marL="0" rtl="0" algn="l">
              <a:spcBef>
                <a:spcPts val="800"/>
              </a:spcBef>
              <a:spcAft>
                <a:spcPts val="0"/>
              </a:spcAft>
              <a:buNone/>
            </a:pPr>
            <a:r>
              <a:rPr b="1" lang="en" sz="1200">
                <a:solidFill>
                  <a:schemeClr val="dk1"/>
                </a:solidFill>
                <a:latin typeface="Roboto"/>
                <a:ea typeface="Roboto"/>
                <a:cs typeface="Roboto"/>
                <a:sym typeface="Roboto"/>
              </a:rPr>
              <a:t>Inference Cost = </a:t>
            </a:r>
            <a:r>
              <a:rPr lang="en" sz="1200">
                <a:solidFill>
                  <a:schemeClr val="dk1"/>
                </a:solidFill>
                <a:latin typeface="Roboto"/>
                <a:ea typeface="Roboto"/>
                <a:cs typeface="Roboto"/>
                <a:sym typeface="Roboto"/>
              </a:rPr>
              <a:t>(Cost per inference × Total number of inferences) + Total operational inference cost </a:t>
            </a:r>
            <a:endParaRPr b="1" sz="1600">
              <a:solidFill>
                <a:schemeClr val="dk1"/>
              </a:solidFill>
              <a:latin typeface="Roboto"/>
              <a:ea typeface="Roboto"/>
              <a:cs typeface="Roboto"/>
              <a:sym typeface="Roboto"/>
            </a:endParaRPr>
          </a:p>
        </p:txBody>
      </p:sp>
      <p:sp>
        <p:nvSpPr>
          <p:cNvPr id="540" name="Google Shape;540;p45"/>
          <p:cNvSpPr/>
          <p:nvPr/>
        </p:nvSpPr>
        <p:spPr>
          <a:xfrm>
            <a:off x="167875" y="3546400"/>
            <a:ext cx="6846600" cy="78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1" name="Google Shape;541;p45"/>
          <p:cNvSpPr txBox="1"/>
          <p:nvPr/>
        </p:nvSpPr>
        <p:spPr>
          <a:xfrm>
            <a:off x="108600" y="3602800"/>
            <a:ext cx="6846600" cy="781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lang="en" sz="1600">
                <a:solidFill>
                  <a:srgbClr val="A6192E"/>
                </a:solidFill>
                <a:latin typeface="Roboto"/>
                <a:ea typeface="Roboto"/>
                <a:cs typeface="Roboto"/>
                <a:sym typeface="Roboto"/>
              </a:rPr>
              <a:t>Total Cost of Investment ($)  = Implementation Cost + Operational Cost </a:t>
            </a:r>
            <a:endParaRPr b="1" sz="1600">
              <a:solidFill>
                <a:srgbClr val="A6192E"/>
              </a:solidFill>
              <a:latin typeface="Roboto"/>
              <a:ea typeface="Roboto"/>
              <a:cs typeface="Roboto"/>
              <a:sym typeface="Roboto"/>
            </a:endParaRPr>
          </a:p>
          <a:p>
            <a:pPr indent="457200" lvl="0" marL="1371600" rtl="0" algn="l">
              <a:lnSpc>
                <a:spcPct val="90000"/>
              </a:lnSpc>
              <a:spcBef>
                <a:spcPts val="1200"/>
              </a:spcBef>
              <a:spcAft>
                <a:spcPts val="1200"/>
              </a:spcAft>
              <a:buNone/>
            </a:pPr>
            <a:r>
              <a:rPr b="1" lang="en" sz="1600">
                <a:solidFill>
                  <a:srgbClr val="A6192E"/>
                </a:solidFill>
                <a:latin typeface="Roboto"/>
                <a:ea typeface="Roboto"/>
                <a:cs typeface="Roboto"/>
                <a:sym typeface="Roboto"/>
              </a:rPr>
              <a:t>+ Model Training Cost  + Data Cost + Inference Cost</a:t>
            </a:r>
            <a:r>
              <a:rPr b="1" lang="en" sz="1600">
                <a:solidFill>
                  <a:schemeClr val="dk1"/>
                </a:solidFill>
                <a:latin typeface="Roboto"/>
                <a:ea typeface="Roboto"/>
                <a:cs typeface="Roboto"/>
                <a:sym typeface="Roboto"/>
              </a:rPr>
              <a:t> </a:t>
            </a:r>
            <a:endParaRPr/>
          </a:p>
        </p:txBody>
      </p:sp>
      <p:sp>
        <p:nvSpPr>
          <p:cNvPr id="542" name="Google Shape;542;p45"/>
          <p:cNvSpPr txBox="1"/>
          <p:nvPr/>
        </p:nvSpPr>
        <p:spPr>
          <a:xfrm>
            <a:off x="167875" y="34647"/>
            <a:ext cx="7436100" cy="488400"/>
          </a:xfrm>
          <a:prstGeom prst="rect">
            <a:avLst/>
          </a:prstGeom>
          <a:noFill/>
          <a:ln>
            <a:noFill/>
          </a:ln>
        </p:spPr>
        <p:txBody>
          <a:bodyPr anchorCtr="0" anchor="ctr" bIns="34275" lIns="68575" spcFirstLastPara="1" rIns="68575" wrap="square" tIns="34275">
            <a:normAutofit fontScale="85000"/>
          </a:bodyPr>
          <a:lstStyle/>
          <a:p>
            <a:pPr indent="0" lvl="0" marL="0" rtl="0" algn="l">
              <a:lnSpc>
                <a:spcPct val="90000"/>
              </a:lnSpc>
              <a:spcBef>
                <a:spcPts val="0"/>
              </a:spcBef>
              <a:spcAft>
                <a:spcPts val="0"/>
              </a:spcAft>
              <a:buNone/>
            </a:pPr>
            <a:r>
              <a:rPr lang="en" sz="3300">
                <a:solidFill>
                  <a:srgbClr val="A6192E"/>
                </a:solidFill>
                <a:latin typeface="Open Sans Light"/>
                <a:ea typeface="Open Sans Light"/>
                <a:cs typeface="Open Sans Light"/>
                <a:sym typeface="Open Sans Light"/>
              </a:rPr>
              <a:t>Calculating Total Cost for Gen AI Use-cases</a:t>
            </a:r>
            <a:endParaRPr sz="3300">
              <a:solidFill>
                <a:srgbClr val="A6192E"/>
              </a:solidFill>
              <a:latin typeface="Open Sans Light"/>
              <a:ea typeface="Open Sans Light"/>
              <a:cs typeface="Open Sans Light"/>
              <a:sym typeface="Open Sans Light"/>
            </a:endParaRPr>
          </a:p>
        </p:txBody>
      </p:sp>
      <p:sp>
        <p:nvSpPr>
          <p:cNvPr id="543" name="Google Shape;543;p45"/>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6"/>
          <p:cNvSpPr txBox="1"/>
          <p:nvPr>
            <p:ph idx="1" type="body"/>
          </p:nvPr>
        </p:nvSpPr>
        <p:spPr>
          <a:xfrm>
            <a:off x="108600" y="821199"/>
            <a:ext cx="9035400" cy="3328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200">
                <a:solidFill>
                  <a:schemeClr val="dk1"/>
                </a:solidFill>
                <a:latin typeface="Roboto"/>
                <a:ea typeface="Roboto"/>
                <a:cs typeface="Roboto"/>
                <a:sym typeface="Roboto"/>
              </a:rPr>
              <a:t>Revenue ($)=</a:t>
            </a:r>
            <a:r>
              <a:rPr lang="en" sz="1200">
                <a:solidFill>
                  <a:schemeClr val="dk1"/>
                </a:solidFill>
                <a:latin typeface="Roboto"/>
                <a:ea typeface="Roboto"/>
                <a:cs typeface="Roboto"/>
                <a:sym typeface="Roboto"/>
              </a:rPr>
              <a:t> (Monetized API usage ($) × Total API calls (count)) + (</a:t>
            </a:r>
            <a:r>
              <a:rPr lang="en" sz="1200">
                <a:latin typeface="Roboto"/>
                <a:ea typeface="Roboto"/>
                <a:cs typeface="Roboto"/>
                <a:sym typeface="Roboto"/>
              </a:rPr>
              <a:t>Product monthly subscription fees ($) </a:t>
            </a:r>
            <a:r>
              <a:rPr lang="en" sz="1200">
                <a:solidFill>
                  <a:schemeClr val="dk1"/>
                </a:solidFill>
                <a:latin typeface="Roboto"/>
                <a:ea typeface="Roboto"/>
                <a:cs typeface="Roboto"/>
                <a:sym typeface="Roboto"/>
              </a:rPr>
              <a:t>× 12) </a:t>
            </a:r>
            <a:endParaRPr sz="1200">
              <a:solidFill>
                <a:schemeClr val="dk1"/>
              </a:solidFill>
              <a:latin typeface="Roboto"/>
              <a:ea typeface="Roboto"/>
              <a:cs typeface="Roboto"/>
              <a:sym typeface="Roboto"/>
            </a:endParaRPr>
          </a:p>
          <a:p>
            <a:pPr indent="457200" lvl="0" marL="914400" rtl="0" algn="l">
              <a:spcBef>
                <a:spcPts val="800"/>
              </a:spcBef>
              <a:spcAft>
                <a:spcPts val="0"/>
              </a:spcAft>
              <a:buNone/>
            </a:pPr>
            <a:r>
              <a:rPr lang="en" sz="1200">
                <a:solidFill>
                  <a:schemeClr val="dk1"/>
                </a:solidFill>
                <a:latin typeface="Roboto"/>
                <a:ea typeface="Roboto"/>
                <a:cs typeface="Roboto"/>
                <a:sym typeface="Roboto"/>
              </a:rPr>
              <a:t>+ Model-driven product sales ($)</a:t>
            </a:r>
            <a:endParaRPr sz="1200">
              <a:solidFill>
                <a:schemeClr val="dk1"/>
              </a:solidFill>
              <a:latin typeface="Roboto"/>
              <a:ea typeface="Roboto"/>
              <a:cs typeface="Roboto"/>
              <a:sym typeface="Roboto"/>
            </a:endParaRPr>
          </a:p>
          <a:p>
            <a:pPr indent="457200" lvl="0" marL="1371600" rtl="0" algn="l">
              <a:spcBef>
                <a:spcPts val="800"/>
              </a:spcBef>
              <a:spcAft>
                <a:spcPts val="0"/>
              </a:spcAft>
              <a:buNone/>
            </a:pPr>
            <a:r>
              <a:t/>
            </a:r>
            <a:endParaRPr sz="800">
              <a:solidFill>
                <a:schemeClr val="dk1"/>
              </a:solidFill>
              <a:latin typeface="Roboto"/>
              <a:ea typeface="Roboto"/>
              <a:cs typeface="Roboto"/>
              <a:sym typeface="Roboto"/>
            </a:endParaRPr>
          </a:p>
          <a:p>
            <a:pPr indent="0" lvl="0" marL="0" rtl="0" algn="l">
              <a:spcBef>
                <a:spcPts val="800"/>
              </a:spcBef>
              <a:spcAft>
                <a:spcPts val="0"/>
              </a:spcAft>
              <a:buNone/>
            </a:pPr>
            <a:r>
              <a:rPr b="1" lang="en" sz="1200">
                <a:solidFill>
                  <a:schemeClr val="dk1"/>
                </a:solidFill>
                <a:latin typeface="Roboto"/>
                <a:ea typeface="Roboto"/>
                <a:cs typeface="Roboto"/>
                <a:sym typeface="Roboto"/>
              </a:rPr>
              <a:t>Cost Savings ($)=</a:t>
            </a:r>
            <a:r>
              <a:rPr lang="en" sz="1200">
                <a:solidFill>
                  <a:schemeClr val="dk1"/>
                </a:solidFill>
                <a:latin typeface="Roboto"/>
                <a:ea typeface="Roboto"/>
                <a:cs typeface="Roboto"/>
                <a:sym typeface="Roboto"/>
              </a:rPr>
              <a:t> Reduced operational costs ($) + </a:t>
            </a:r>
            <a:r>
              <a:rPr lang="en" sz="1200">
                <a:latin typeface="Roboto"/>
                <a:ea typeface="Roboto"/>
                <a:cs typeface="Roboto"/>
                <a:sym typeface="Roboto"/>
              </a:rPr>
              <a:t>Reduced</a:t>
            </a:r>
            <a:r>
              <a:rPr lang="en" sz="1200">
                <a:solidFill>
                  <a:schemeClr val="dk1"/>
                </a:solidFill>
                <a:latin typeface="Roboto"/>
                <a:ea typeface="Roboto"/>
                <a:cs typeface="Roboto"/>
                <a:sym typeface="Roboto"/>
              </a:rPr>
              <a:t> workforce expenditure ($) + Decreased data processing costs ($)</a:t>
            </a:r>
            <a:endParaRPr sz="1200">
              <a:solidFill>
                <a:schemeClr val="dk1"/>
              </a:solidFill>
              <a:latin typeface="Roboto"/>
              <a:ea typeface="Roboto"/>
              <a:cs typeface="Roboto"/>
              <a:sym typeface="Roboto"/>
            </a:endParaRPr>
          </a:p>
          <a:p>
            <a:pPr indent="457200" lvl="0" marL="2286000" rtl="0" algn="l">
              <a:spcBef>
                <a:spcPts val="800"/>
              </a:spcBef>
              <a:spcAft>
                <a:spcPts val="0"/>
              </a:spcAft>
              <a:buNone/>
            </a:pPr>
            <a:r>
              <a:t/>
            </a:r>
            <a:endParaRPr sz="800">
              <a:solidFill>
                <a:schemeClr val="dk1"/>
              </a:solidFill>
              <a:latin typeface="Roboto"/>
              <a:ea typeface="Roboto"/>
              <a:cs typeface="Roboto"/>
              <a:sym typeface="Roboto"/>
            </a:endParaRPr>
          </a:p>
          <a:p>
            <a:pPr indent="0" lvl="0" marL="0" rtl="0" algn="l">
              <a:spcBef>
                <a:spcPts val="800"/>
              </a:spcBef>
              <a:spcAft>
                <a:spcPts val="0"/>
              </a:spcAft>
              <a:buNone/>
            </a:pPr>
            <a:r>
              <a:rPr b="1" lang="en" sz="1200">
                <a:solidFill>
                  <a:schemeClr val="dk1"/>
                </a:solidFill>
                <a:latin typeface="Roboto"/>
                <a:ea typeface="Roboto"/>
                <a:cs typeface="Roboto"/>
                <a:sym typeface="Roboto"/>
              </a:rPr>
              <a:t>Market Growth ($)=</a:t>
            </a:r>
            <a:r>
              <a:rPr lang="en" sz="1200">
                <a:solidFill>
                  <a:schemeClr val="dk1"/>
                </a:solidFill>
                <a:latin typeface="Roboto"/>
                <a:ea typeface="Roboto"/>
                <a:cs typeface="Roboto"/>
                <a:sym typeface="Roboto"/>
              </a:rPr>
              <a:t> (Customer acquisition rate</a:t>
            </a:r>
            <a:r>
              <a:rPr lang="en" sz="1200">
                <a:latin typeface="Roboto"/>
                <a:ea typeface="Roboto"/>
                <a:cs typeface="Roboto"/>
                <a:sym typeface="Roboto"/>
              </a:rPr>
              <a:t> per </a:t>
            </a:r>
            <a:r>
              <a:rPr lang="en" sz="1200">
                <a:solidFill>
                  <a:schemeClr val="dk1"/>
                </a:solidFill>
                <a:latin typeface="Roboto"/>
                <a:ea typeface="Roboto"/>
                <a:cs typeface="Roboto"/>
                <a:sym typeface="Roboto"/>
              </a:rPr>
              <a:t>year × CLV) + Increased product adoption revenue</a:t>
            </a:r>
            <a:endParaRPr sz="1200">
              <a:solidFill>
                <a:schemeClr val="dk1"/>
              </a:solidFill>
              <a:latin typeface="Roboto"/>
              <a:ea typeface="Roboto"/>
              <a:cs typeface="Roboto"/>
              <a:sym typeface="Roboto"/>
            </a:endParaRPr>
          </a:p>
          <a:p>
            <a:pPr indent="0" lvl="0" marL="2286000" rtl="0" algn="l">
              <a:spcBef>
                <a:spcPts val="800"/>
              </a:spcBef>
              <a:spcAft>
                <a:spcPts val="0"/>
              </a:spcAft>
              <a:buNone/>
            </a:pPr>
            <a:r>
              <a:t/>
            </a:r>
            <a:endParaRPr sz="800">
              <a:solidFill>
                <a:schemeClr val="dk1"/>
              </a:solidFill>
              <a:latin typeface="Roboto"/>
              <a:ea typeface="Roboto"/>
              <a:cs typeface="Roboto"/>
              <a:sym typeface="Roboto"/>
            </a:endParaRPr>
          </a:p>
          <a:p>
            <a:pPr indent="0" lvl="0" marL="0" rtl="0" algn="l">
              <a:spcBef>
                <a:spcPts val="800"/>
              </a:spcBef>
              <a:spcAft>
                <a:spcPts val="0"/>
              </a:spcAft>
              <a:buNone/>
            </a:pPr>
            <a:r>
              <a:rPr b="1" lang="en" sz="1200">
                <a:solidFill>
                  <a:schemeClr val="dk1"/>
                </a:solidFill>
                <a:latin typeface="Roboto"/>
                <a:ea typeface="Roboto"/>
                <a:cs typeface="Roboto"/>
                <a:sym typeface="Roboto"/>
              </a:rPr>
              <a:t>User Retention ($)= </a:t>
            </a:r>
            <a:r>
              <a:rPr lang="en" sz="1200">
                <a:solidFill>
                  <a:schemeClr val="dk1"/>
                </a:solidFill>
                <a:latin typeface="Roboto"/>
                <a:ea typeface="Roboto"/>
                <a:cs typeface="Roboto"/>
                <a:sym typeface="Roboto"/>
              </a:rPr>
              <a:t>( CLV × Number of retained users) − ( CLV × Number of churned users)</a:t>
            </a:r>
            <a:endParaRPr sz="1200">
              <a:solidFill>
                <a:schemeClr val="dk1"/>
              </a:solidFill>
              <a:latin typeface="Roboto"/>
              <a:ea typeface="Roboto"/>
              <a:cs typeface="Roboto"/>
              <a:sym typeface="Roboto"/>
            </a:endParaRPr>
          </a:p>
          <a:p>
            <a:pPr indent="0" lvl="0" marL="0" rtl="0" algn="l">
              <a:spcBef>
                <a:spcPts val="800"/>
              </a:spcBef>
              <a:spcAft>
                <a:spcPts val="0"/>
              </a:spcAft>
              <a:buNone/>
            </a:pPr>
            <a:r>
              <a:t/>
            </a:r>
            <a:endParaRPr sz="800">
              <a:solidFill>
                <a:schemeClr val="dk1"/>
              </a:solidFill>
              <a:latin typeface="Roboto"/>
              <a:ea typeface="Roboto"/>
              <a:cs typeface="Roboto"/>
              <a:sym typeface="Roboto"/>
            </a:endParaRPr>
          </a:p>
          <a:p>
            <a:pPr indent="0" lvl="0" marL="0" rtl="0" algn="l">
              <a:spcBef>
                <a:spcPts val="800"/>
              </a:spcBef>
              <a:spcAft>
                <a:spcPts val="0"/>
              </a:spcAft>
              <a:buNone/>
            </a:pPr>
            <a:r>
              <a:rPr b="1" lang="en" sz="1200">
                <a:solidFill>
                  <a:schemeClr val="dk1"/>
                </a:solidFill>
                <a:latin typeface="Roboto"/>
                <a:ea typeface="Roboto"/>
                <a:cs typeface="Roboto"/>
                <a:sym typeface="Roboto"/>
              </a:rPr>
              <a:t>Competitive Advantage ($)= </a:t>
            </a:r>
            <a:r>
              <a:rPr lang="en" sz="1200">
                <a:solidFill>
                  <a:schemeClr val="dk1"/>
                </a:solidFill>
                <a:latin typeface="Roboto"/>
                <a:ea typeface="Roboto"/>
                <a:cs typeface="Roboto"/>
                <a:sym typeface="Roboto"/>
              </a:rPr>
              <a:t>First-to-market innovation revenue ($) + Market share gain (%) × Industry total revenue ($)</a:t>
            </a:r>
            <a:endParaRPr sz="1200">
              <a:solidFill>
                <a:schemeClr val="dk1"/>
              </a:solidFill>
              <a:latin typeface="Roboto"/>
              <a:ea typeface="Roboto"/>
              <a:cs typeface="Roboto"/>
              <a:sym typeface="Roboto"/>
            </a:endParaRPr>
          </a:p>
        </p:txBody>
      </p:sp>
      <p:sp>
        <p:nvSpPr>
          <p:cNvPr id="549" name="Google Shape;549;p46"/>
          <p:cNvSpPr/>
          <p:nvPr/>
        </p:nvSpPr>
        <p:spPr>
          <a:xfrm>
            <a:off x="167875" y="3411600"/>
            <a:ext cx="7248000" cy="94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p46"/>
          <p:cNvSpPr txBox="1"/>
          <p:nvPr/>
        </p:nvSpPr>
        <p:spPr>
          <a:xfrm>
            <a:off x="167875" y="3494700"/>
            <a:ext cx="7023900" cy="781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lang="en" sz="1600">
                <a:solidFill>
                  <a:srgbClr val="A6192E"/>
                </a:solidFill>
                <a:latin typeface="Roboto"/>
                <a:ea typeface="Roboto"/>
                <a:cs typeface="Roboto"/>
                <a:sym typeface="Roboto"/>
              </a:rPr>
              <a:t>Estimated Total Revenue ($)= Revenue + Cost Savings + Market Growth </a:t>
            </a:r>
            <a:endParaRPr b="1" sz="1600">
              <a:solidFill>
                <a:srgbClr val="A6192E"/>
              </a:solidFill>
              <a:latin typeface="Roboto"/>
              <a:ea typeface="Roboto"/>
              <a:cs typeface="Roboto"/>
              <a:sym typeface="Roboto"/>
            </a:endParaRPr>
          </a:p>
          <a:p>
            <a:pPr indent="0" lvl="0" marL="0" rtl="0" algn="l">
              <a:lnSpc>
                <a:spcPct val="90000"/>
              </a:lnSpc>
              <a:spcBef>
                <a:spcPts val="1200"/>
              </a:spcBef>
              <a:spcAft>
                <a:spcPts val="1200"/>
              </a:spcAft>
              <a:buNone/>
            </a:pPr>
            <a:r>
              <a:rPr b="1" lang="en" sz="1600">
                <a:solidFill>
                  <a:srgbClr val="A6192E"/>
                </a:solidFill>
                <a:latin typeface="Roboto"/>
                <a:ea typeface="Roboto"/>
                <a:cs typeface="Roboto"/>
                <a:sym typeface="Roboto"/>
              </a:rPr>
              <a:t>					+ User Retention + Competitive Advantage</a:t>
            </a:r>
            <a:endParaRPr b="1" sz="1600">
              <a:solidFill>
                <a:srgbClr val="A6192E"/>
              </a:solidFill>
              <a:latin typeface="Roboto"/>
              <a:ea typeface="Roboto"/>
              <a:cs typeface="Roboto"/>
              <a:sym typeface="Roboto"/>
            </a:endParaRPr>
          </a:p>
        </p:txBody>
      </p:sp>
      <p:sp>
        <p:nvSpPr>
          <p:cNvPr id="551" name="Google Shape;551;p46"/>
          <p:cNvSpPr txBox="1"/>
          <p:nvPr/>
        </p:nvSpPr>
        <p:spPr>
          <a:xfrm>
            <a:off x="167875" y="34650"/>
            <a:ext cx="8481900" cy="488400"/>
          </a:xfrm>
          <a:prstGeom prst="rect">
            <a:avLst/>
          </a:prstGeom>
          <a:noFill/>
          <a:ln>
            <a:noFill/>
          </a:ln>
        </p:spPr>
        <p:txBody>
          <a:bodyPr anchorCtr="0" anchor="ctr" bIns="34275" lIns="68575" spcFirstLastPara="1" rIns="68575" wrap="square" tIns="34275">
            <a:normAutofit fontScale="92500"/>
          </a:bodyPr>
          <a:lstStyle/>
          <a:p>
            <a:pPr indent="0" lvl="0" marL="0" rtl="0" algn="l">
              <a:lnSpc>
                <a:spcPct val="90000"/>
              </a:lnSpc>
              <a:spcBef>
                <a:spcPts val="0"/>
              </a:spcBef>
              <a:spcAft>
                <a:spcPts val="0"/>
              </a:spcAft>
              <a:buNone/>
            </a:pPr>
            <a:r>
              <a:rPr lang="en" sz="3300">
                <a:solidFill>
                  <a:srgbClr val="A6192E"/>
                </a:solidFill>
                <a:latin typeface="Open Sans Light"/>
                <a:ea typeface="Open Sans Light"/>
                <a:cs typeface="Open Sans Light"/>
                <a:sym typeface="Open Sans Light"/>
              </a:rPr>
              <a:t>Calculating Profit Potential for Gen AI Use-cases</a:t>
            </a:r>
            <a:endParaRPr sz="3300">
              <a:solidFill>
                <a:srgbClr val="A6192E"/>
              </a:solidFill>
              <a:latin typeface="Open Sans Light"/>
              <a:ea typeface="Open Sans Light"/>
              <a:cs typeface="Open Sans Light"/>
              <a:sym typeface="Open Sans Light"/>
            </a:endParaRPr>
          </a:p>
        </p:txBody>
      </p:sp>
      <p:sp>
        <p:nvSpPr>
          <p:cNvPr id="552" name="Google Shape;552;p46"/>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7"/>
          <p:cNvSpPr txBox="1"/>
          <p:nvPr/>
        </p:nvSpPr>
        <p:spPr>
          <a:xfrm>
            <a:off x="224350" y="-6"/>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3300">
                <a:solidFill>
                  <a:srgbClr val="A6192E"/>
                </a:solidFill>
                <a:latin typeface="Open Sans Light"/>
                <a:ea typeface="Open Sans Light"/>
                <a:cs typeface="Open Sans Light"/>
                <a:sym typeface="Open Sans Light"/>
              </a:rPr>
              <a:t>Calculating Return-on-Investment (ROI) </a:t>
            </a:r>
            <a:endParaRPr sz="3300">
              <a:solidFill>
                <a:srgbClr val="A6192E"/>
              </a:solidFill>
              <a:latin typeface="Open Sans Light"/>
              <a:ea typeface="Open Sans Light"/>
              <a:cs typeface="Open Sans Light"/>
              <a:sym typeface="Open Sans Light"/>
            </a:endParaRPr>
          </a:p>
        </p:txBody>
      </p:sp>
      <p:pic>
        <p:nvPicPr>
          <p:cNvPr id="558" name="Google Shape;558;p47"/>
          <p:cNvPicPr preferRelativeResize="0"/>
          <p:nvPr/>
        </p:nvPicPr>
        <p:blipFill>
          <a:blip r:embed="rId3">
            <a:alphaModFix/>
          </a:blip>
          <a:stretch>
            <a:fillRect/>
          </a:stretch>
        </p:blipFill>
        <p:spPr>
          <a:xfrm>
            <a:off x="224350" y="3843125"/>
            <a:ext cx="8839204" cy="237381"/>
          </a:xfrm>
          <a:prstGeom prst="rect">
            <a:avLst/>
          </a:prstGeom>
          <a:noFill/>
          <a:ln>
            <a:noFill/>
          </a:ln>
        </p:spPr>
      </p:pic>
      <p:pic>
        <p:nvPicPr>
          <p:cNvPr id="559" name="Google Shape;559;p47"/>
          <p:cNvPicPr preferRelativeResize="0"/>
          <p:nvPr/>
        </p:nvPicPr>
        <p:blipFill>
          <a:blip r:embed="rId4">
            <a:alphaModFix/>
          </a:blip>
          <a:stretch>
            <a:fillRect/>
          </a:stretch>
        </p:blipFill>
        <p:spPr>
          <a:xfrm>
            <a:off x="964300" y="1501619"/>
            <a:ext cx="7359288" cy="554531"/>
          </a:xfrm>
          <a:prstGeom prst="rect">
            <a:avLst/>
          </a:prstGeom>
          <a:noFill/>
          <a:ln>
            <a:noFill/>
          </a:ln>
        </p:spPr>
      </p:pic>
      <p:sp>
        <p:nvSpPr>
          <p:cNvPr id="560" name="Google Shape;560;p47"/>
          <p:cNvSpPr/>
          <p:nvPr/>
        </p:nvSpPr>
        <p:spPr>
          <a:xfrm rot="5400000">
            <a:off x="4040100" y="2690475"/>
            <a:ext cx="1063800" cy="596400"/>
          </a:xfrm>
          <a:prstGeom prst="rightArrow">
            <a:avLst>
              <a:gd fmla="val 50000" name="adj1"/>
              <a:gd fmla="val 50000" name="adj2"/>
            </a:avLst>
          </a:prstGeom>
          <a:solidFill>
            <a:srgbClr val="A6192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p47"/>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8"/>
          <p:cNvSpPr txBox="1"/>
          <p:nvPr/>
        </p:nvSpPr>
        <p:spPr>
          <a:xfrm>
            <a:off x="233250" y="118650"/>
            <a:ext cx="8597400" cy="798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3300">
                <a:solidFill>
                  <a:srgbClr val="A6192E"/>
                </a:solidFill>
                <a:latin typeface="Open Sans Light"/>
                <a:ea typeface="Open Sans Light"/>
                <a:cs typeface="Open Sans Light"/>
                <a:sym typeface="Open Sans Light"/>
              </a:rPr>
              <a:t>Deriving Insights using ROI: Scatter-plot </a:t>
            </a:r>
            <a:endParaRPr sz="3300">
              <a:solidFill>
                <a:srgbClr val="A6192E"/>
              </a:solidFill>
              <a:latin typeface="Open Sans Light"/>
              <a:ea typeface="Open Sans Light"/>
              <a:cs typeface="Open Sans Light"/>
              <a:sym typeface="Open Sans Light"/>
            </a:endParaRPr>
          </a:p>
        </p:txBody>
      </p:sp>
      <p:pic>
        <p:nvPicPr>
          <p:cNvPr id="567" name="Google Shape;567;p48"/>
          <p:cNvPicPr preferRelativeResize="0"/>
          <p:nvPr/>
        </p:nvPicPr>
        <p:blipFill>
          <a:blip r:embed="rId3">
            <a:alphaModFix/>
          </a:blip>
          <a:stretch>
            <a:fillRect/>
          </a:stretch>
        </p:blipFill>
        <p:spPr>
          <a:xfrm>
            <a:off x="433300" y="1124725"/>
            <a:ext cx="4824624" cy="3092174"/>
          </a:xfrm>
          <a:prstGeom prst="rect">
            <a:avLst/>
          </a:prstGeom>
          <a:noFill/>
          <a:ln>
            <a:noFill/>
          </a:ln>
        </p:spPr>
      </p:pic>
      <p:sp>
        <p:nvSpPr>
          <p:cNvPr id="568" name="Google Shape;568;p48"/>
          <p:cNvSpPr txBox="1"/>
          <p:nvPr/>
        </p:nvSpPr>
        <p:spPr>
          <a:xfrm>
            <a:off x="5448925" y="1636413"/>
            <a:ext cx="34371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How to Visualize:</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X-axis: Total Cost of Investment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Y-axis: ROI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Insights for IT Executives: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latin typeface="Courier New"/>
              <a:ea typeface="Courier New"/>
              <a:cs typeface="Courier New"/>
              <a:sym typeface="Courier New"/>
            </a:endParaRPr>
          </a:p>
          <a:p>
            <a:pPr indent="-304800" lvl="0" marL="457200" rtl="0" algn="l">
              <a:lnSpc>
                <a:spcPct val="115000"/>
              </a:lnSpc>
              <a:spcBef>
                <a:spcPts val="0"/>
              </a:spcBef>
              <a:spcAft>
                <a:spcPts val="0"/>
              </a:spcAft>
              <a:buClr>
                <a:srgbClr val="BB0000"/>
              </a:buClr>
              <a:buSzPts val="1200"/>
              <a:buChar char="●"/>
            </a:pPr>
            <a:r>
              <a:rPr b="1" lang="en" sz="1200">
                <a:solidFill>
                  <a:srgbClr val="BB0000"/>
                </a:solidFill>
              </a:rPr>
              <a:t>Invest in Technology  with highest ROI potential</a:t>
            </a:r>
            <a:endParaRPr b="1">
              <a:solidFill>
                <a:srgbClr val="BB0000"/>
              </a:solidFill>
            </a:endParaRPr>
          </a:p>
        </p:txBody>
      </p:sp>
      <p:sp>
        <p:nvSpPr>
          <p:cNvPr id="569" name="Google Shape;569;p48"/>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9"/>
          <p:cNvSpPr txBox="1"/>
          <p:nvPr/>
        </p:nvSpPr>
        <p:spPr>
          <a:xfrm>
            <a:off x="233250" y="0"/>
            <a:ext cx="8597400" cy="798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3300">
                <a:solidFill>
                  <a:srgbClr val="A6192E"/>
                </a:solidFill>
                <a:latin typeface="Open Sans Light"/>
                <a:ea typeface="Open Sans Light"/>
                <a:cs typeface="Open Sans Light"/>
                <a:sym typeface="Open Sans Light"/>
              </a:rPr>
              <a:t>Deriving Insights using ROI: HeatMap</a:t>
            </a:r>
            <a:endParaRPr sz="3300">
              <a:solidFill>
                <a:srgbClr val="A6192E"/>
              </a:solidFill>
              <a:latin typeface="Open Sans Light"/>
              <a:ea typeface="Open Sans Light"/>
              <a:cs typeface="Open Sans Light"/>
              <a:sym typeface="Open Sans Light"/>
            </a:endParaRPr>
          </a:p>
        </p:txBody>
      </p:sp>
      <p:sp>
        <p:nvSpPr>
          <p:cNvPr id="575" name="Google Shape;575;p49"/>
          <p:cNvSpPr txBox="1"/>
          <p:nvPr/>
        </p:nvSpPr>
        <p:spPr>
          <a:xfrm>
            <a:off x="5483550" y="878475"/>
            <a:ext cx="34371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How to Visualize:</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X-axis: Total Cost of Investment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Y-axis: Use Case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Gradation from Purple (Positive ROI) to Yellow (Negative ROI)</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Insights for IT Executives:</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rgbClr val="BB0000"/>
              </a:buClr>
              <a:buSzPts val="1200"/>
              <a:buChar char="●"/>
            </a:pPr>
            <a:r>
              <a:rPr b="1" lang="en" sz="1200">
                <a:solidFill>
                  <a:srgbClr val="BB0000"/>
                </a:solidFill>
              </a:rPr>
              <a:t>Technologies with the highest ROI (dark purple areas) highlight the most profitable investments</a:t>
            </a:r>
            <a:endParaRPr b="1" sz="1200">
              <a:solidFill>
                <a:srgbClr val="BB0000"/>
              </a:solidFill>
            </a:endParaRPr>
          </a:p>
          <a:p>
            <a:pPr indent="0" lvl="0" marL="0" rtl="0" algn="l">
              <a:lnSpc>
                <a:spcPct val="115000"/>
              </a:lnSpc>
              <a:spcBef>
                <a:spcPts val="0"/>
              </a:spcBef>
              <a:spcAft>
                <a:spcPts val="0"/>
              </a:spcAft>
              <a:buNone/>
            </a:pPr>
            <a:r>
              <a:t/>
            </a:r>
            <a:endParaRPr b="1" sz="1200">
              <a:solidFill>
                <a:srgbClr val="BB0000"/>
              </a:solidFill>
            </a:endParaRPr>
          </a:p>
          <a:p>
            <a:pPr indent="-304800" lvl="0" marL="457200" rtl="0" algn="l">
              <a:lnSpc>
                <a:spcPct val="115000"/>
              </a:lnSpc>
              <a:spcBef>
                <a:spcPts val="0"/>
              </a:spcBef>
              <a:spcAft>
                <a:spcPts val="0"/>
              </a:spcAft>
              <a:buClr>
                <a:srgbClr val="BB0000"/>
              </a:buClr>
              <a:buSzPts val="1200"/>
              <a:buChar char="●"/>
            </a:pPr>
            <a:r>
              <a:rPr b="1" lang="en" sz="1200">
                <a:solidFill>
                  <a:srgbClr val="BB0000"/>
                </a:solidFill>
              </a:rPr>
              <a:t>Negative ROI (bright yellow) signals areas to avoid or reconsider</a:t>
            </a:r>
            <a:endParaRPr b="1">
              <a:solidFill>
                <a:srgbClr val="BB0000"/>
              </a:solidFill>
            </a:endParaRPr>
          </a:p>
        </p:txBody>
      </p:sp>
      <p:pic>
        <p:nvPicPr>
          <p:cNvPr id="576" name="Google Shape;576;p49"/>
          <p:cNvPicPr preferRelativeResize="0"/>
          <p:nvPr/>
        </p:nvPicPr>
        <p:blipFill>
          <a:blip r:embed="rId3">
            <a:alphaModFix/>
          </a:blip>
          <a:stretch>
            <a:fillRect/>
          </a:stretch>
        </p:blipFill>
        <p:spPr>
          <a:xfrm>
            <a:off x="233250" y="991025"/>
            <a:ext cx="4996526" cy="3161450"/>
          </a:xfrm>
          <a:prstGeom prst="rect">
            <a:avLst/>
          </a:prstGeom>
          <a:noFill/>
          <a:ln>
            <a:noFill/>
          </a:ln>
        </p:spPr>
      </p:pic>
      <p:sp>
        <p:nvSpPr>
          <p:cNvPr id="577" name="Google Shape;577;p49"/>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solidFill>
                  <a:schemeClr val="dk2"/>
                </a:solidFill>
              </a:rPr>
              <a:t>AI in Workforce Productivity</a:t>
            </a:r>
            <a:endParaRPr/>
          </a:p>
        </p:txBody>
      </p:sp>
      <p:sp>
        <p:nvSpPr>
          <p:cNvPr id="583" name="Google Shape;583;p5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ctr">
              <a:lnSpc>
                <a:spcPct val="115000"/>
              </a:lnSpc>
              <a:spcBef>
                <a:spcPts val="0"/>
              </a:spcBef>
              <a:spcAft>
                <a:spcPts val="0"/>
              </a:spcAft>
              <a:buClr>
                <a:schemeClr val="dk1"/>
              </a:buClr>
              <a:buSzPts val="1100"/>
              <a:buFont typeface="Arial"/>
              <a:buNone/>
            </a:pPr>
            <a:r>
              <a:rPr lang="en"/>
              <a:t>“Benchmarking workforce productivity for IT infrastructure evaluates the efficiency and output of IT teams in managing, maintaining, and optimizing infrastructure. Highlights areas where </a:t>
            </a:r>
            <a:r>
              <a:rPr b="1" lang="en"/>
              <a:t>productivity</a:t>
            </a:r>
            <a:r>
              <a:rPr lang="en"/>
              <a:t> may be improved to ensure organizational goals are met by the allocation of skills, automation of repetitive tasks, and enhancement of the overall IT service delivery,.”</a:t>
            </a:r>
            <a:endParaRPr/>
          </a:p>
        </p:txBody>
      </p:sp>
      <p:sp>
        <p:nvSpPr>
          <p:cNvPr id="584" name="Google Shape;584;p50"/>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AI in Workforce Productivity</a:t>
            </a:r>
            <a:endParaRPr/>
          </a:p>
        </p:txBody>
      </p:sp>
      <p:sp>
        <p:nvSpPr>
          <p:cNvPr id="590" name="Google Shape;590;p51"/>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591" name="Google Shape;591;p51"/>
          <p:cNvSpPr txBox="1"/>
          <p:nvPr/>
        </p:nvSpPr>
        <p:spPr>
          <a:xfrm>
            <a:off x="478025" y="1437425"/>
            <a:ext cx="7971600" cy="1567500"/>
          </a:xfrm>
          <a:prstGeom prst="rect">
            <a:avLst/>
          </a:prstGeom>
          <a:noFill/>
          <a:ln>
            <a:noFill/>
          </a:ln>
        </p:spPr>
        <p:txBody>
          <a:bodyPr anchorCtr="0" anchor="t" bIns="91425" lIns="91425" spcFirstLastPara="1" rIns="91425" wrap="square" tIns="91425">
            <a:spAutoFit/>
          </a:bodyPr>
          <a:lstStyle/>
          <a:p>
            <a:pPr indent="-298450" lvl="0" marL="457200" rtl="0" algn="l">
              <a:lnSpc>
                <a:spcPct val="90000"/>
              </a:lnSpc>
              <a:spcBef>
                <a:spcPts val="800"/>
              </a:spcBef>
              <a:spcAft>
                <a:spcPts val="0"/>
              </a:spcAft>
              <a:buClr>
                <a:schemeClr val="dk2"/>
              </a:buClr>
              <a:buSzPts val="1100"/>
              <a:buFont typeface="Courier New"/>
              <a:buChar char="o"/>
            </a:pPr>
            <a:r>
              <a:rPr lang="en" sz="1700">
                <a:solidFill>
                  <a:schemeClr val="dk1"/>
                </a:solidFill>
                <a:latin typeface="Open Sans"/>
                <a:ea typeface="Open Sans"/>
                <a:cs typeface="Open Sans"/>
                <a:sym typeface="Open Sans"/>
              </a:rPr>
              <a:t>Rapid evolution of AI tools transforming operations, decision-making, customer engagement.</a:t>
            </a:r>
            <a:endParaRPr sz="1700">
              <a:solidFill>
                <a:schemeClr val="dk1"/>
              </a:solidFill>
              <a:latin typeface="Open Sans"/>
              <a:ea typeface="Open Sans"/>
              <a:cs typeface="Open Sans"/>
              <a:sym typeface="Open Sans"/>
            </a:endParaRPr>
          </a:p>
          <a:p>
            <a:pPr indent="0" lvl="0" marL="457200" rtl="0" algn="l">
              <a:lnSpc>
                <a:spcPct val="90000"/>
              </a:lnSpc>
              <a:spcBef>
                <a:spcPts val="800"/>
              </a:spcBef>
              <a:spcAft>
                <a:spcPts val="0"/>
              </a:spcAft>
              <a:buNone/>
            </a:pPr>
            <a:r>
              <a:t/>
            </a:r>
            <a:endParaRPr sz="1700">
              <a:solidFill>
                <a:schemeClr val="dk1"/>
              </a:solidFill>
              <a:latin typeface="Open Sans"/>
              <a:ea typeface="Open Sans"/>
              <a:cs typeface="Open Sans"/>
              <a:sym typeface="Open Sans"/>
            </a:endParaRPr>
          </a:p>
          <a:p>
            <a:pPr indent="-323850" lvl="0" marL="457200" rtl="0" algn="l">
              <a:lnSpc>
                <a:spcPct val="90000"/>
              </a:lnSpc>
              <a:spcBef>
                <a:spcPts val="800"/>
              </a:spcBef>
              <a:spcAft>
                <a:spcPts val="0"/>
              </a:spcAft>
              <a:buClr>
                <a:schemeClr val="dk2"/>
              </a:buClr>
              <a:buSzPts val="1500"/>
              <a:buFont typeface="Courier New"/>
              <a:buChar char="o"/>
            </a:pPr>
            <a:r>
              <a:rPr lang="en" sz="1700">
                <a:solidFill>
                  <a:schemeClr val="dk1"/>
                </a:solidFill>
                <a:latin typeface="Open Sans"/>
                <a:ea typeface="Open Sans"/>
                <a:cs typeface="Open Sans"/>
                <a:sym typeface="Open Sans"/>
              </a:rPr>
              <a:t>Businesses face a fragmented landscape of AI solutions with varied costs, benefits, and impacts.</a:t>
            </a:r>
            <a:endParaRPr/>
          </a:p>
        </p:txBody>
      </p:sp>
      <p:pic>
        <p:nvPicPr>
          <p:cNvPr id="592" name="Google Shape;592;p51"/>
          <p:cNvPicPr preferRelativeResize="0"/>
          <p:nvPr/>
        </p:nvPicPr>
        <p:blipFill>
          <a:blip r:embed="rId3">
            <a:alphaModFix/>
          </a:blip>
          <a:stretch>
            <a:fillRect/>
          </a:stretch>
        </p:blipFill>
        <p:spPr>
          <a:xfrm>
            <a:off x="628650" y="3174300"/>
            <a:ext cx="719775" cy="719775"/>
          </a:xfrm>
          <a:prstGeom prst="rect">
            <a:avLst/>
          </a:prstGeom>
          <a:noFill/>
          <a:ln>
            <a:noFill/>
          </a:ln>
        </p:spPr>
      </p:pic>
      <p:pic>
        <p:nvPicPr>
          <p:cNvPr id="593" name="Google Shape;593;p51"/>
          <p:cNvPicPr preferRelativeResize="0"/>
          <p:nvPr/>
        </p:nvPicPr>
        <p:blipFill>
          <a:blip r:embed="rId4">
            <a:alphaModFix/>
          </a:blip>
          <a:stretch>
            <a:fillRect/>
          </a:stretch>
        </p:blipFill>
        <p:spPr>
          <a:xfrm>
            <a:off x="1801675" y="3208122"/>
            <a:ext cx="1618176" cy="463550"/>
          </a:xfrm>
          <a:prstGeom prst="rect">
            <a:avLst/>
          </a:prstGeom>
          <a:noFill/>
          <a:ln>
            <a:noFill/>
          </a:ln>
        </p:spPr>
      </p:pic>
      <p:pic>
        <p:nvPicPr>
          <p:cNvPr id="594" name="Google Shape;594;p51"/>
          <p:cNvPicPr preferRelativeResize="0"/>
          <p:nvPr/>
        </p:nvPicPr>
        <p:blipFill>
          <a:blip r:embed="rId5">
            <a:alphaModFix/>
          </a:blip>
          <a:stretch>
            <a:fillRect/>
          </a:stretch>
        </p:blipFill>
        <p:spPr>
          <a:xfrm>
            <a:off x="5636100" y="3272950"/>
            <a:ext cx="1472926" cy="522475"/>
          </a:xfrm>
          <a:prstGeom prst="rect">
            <a:avLst/>
          </a:prstGeom>
          <a:noFill/>
          <a:ln>
            <a:noFill/>
          </a:ln>
        </p:spPr>
      </p:pic>
      <p:pic>
        <p:nvPicPr>
          <p:cNvPr id="595" name="Google Shape;595;p51"/>
          <p:cNvPicPr preferRelativeResize="0"/>
          <p:nvPr/>
        </p:nvPicPr>
        <p:blipFill>
          <a:blip r:embed="rId6">
            <a:alphaModFix/>
          </a:blip>
          <a:stretch>
            <a:fillRect/>
          </a:stretch>
        </p:blipFill>
        <p:spPr>
          <a:xfrm>
            <a:off x="3987926" y="3174307"/>
            <a:ext cx="1168149" cy="700893"/>
          </a:xfrm>
          <a:prstGeom prst="rect">
            <a:avLst/>
          </a:prstGeom>
          <a:noFill/>
          <a:ln>
            <a:noFill/>
          </a:ln>
        </p:spPr>
      </p:pic>
      <p:pic>
        <p:nvPicPr>
          <p:cNvPr id="596" name="Google Shape;596;p51"/>
          <p:cNvPicPr preferRelativeResize="0"/>
          <p:nvPr/>
        </p:nvPicPr>
        <p:blipFill>
          <a:blip r:embed="rId7">
            <a:alphaModFix/>
          </a:blip>
          <a:stretch>
            <a:fillRect/>
          </a:stretch>
        </p:blipFill>
        <p:spPr>
          <a:xfrm>
            <a:off x="7289050" y="3174309"/>
            <a:ext cx="1618174" cy="8495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5"/>
          <p:cNvSpPr txBox="1"/>
          <p:nvPr>
            <p:ph type="title"/>
          </p:nvPr>
        </p:nvSpPr>
        <p:spPr>
          <a:xfrm>
            <a:off x="628650" y="12039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Agenda</a:t>
            </a:r>
            <a:endParaRPr/>
          </a:p>
        </p:txBody>
      </p:sp>
      <p:grpSp>
        <p:nvGrpSpPr>
          <p:cNvPr id="116" name="Google Shape;116;p25"/>
          <p:cNvGrpSpPr/>
          <p:nvPr/>
        </p:nvGrpSpPr>
        <p:grpSpPr>
          <a:xfrm>
            <a:off x="710373" y="1114600"/>
            <a:ext cx="6017186" cy="791050"/>
            <a:chOff x="852325" y="1239125"/>
            <a:chExt cx="5906730" cy="791050"/>
          </a:xfrm>
        </p:grpSpPr>
        <p:sp>
          <p:nvSpPr>
            <p:cNvPr id="117" name="Google Shape;117;p25"/>
            <p:cNvSpPr/>
            <p:nvPr/>
          </p:nvSpPr>
          <p:spPr>
            <a:xfrm>
              <a:off x="852325" y="1478375"/>
              <a:ext cx="448325" cy="551800"/>
            </a:xfrm>
            <a:custGeom>
              <a:rect b="b" l="l" r="r" t="t"/>
              <a:pathLst>
                <a:path extrusionOk="0" h="22072" w="17933">
                  <a:moveTo>
                    <a:pt x="6109" y="0"/>
                  </a:moveTo>
                  <a:lnTo>
                    <a:pt x="0" y="0"/>
                  </a:lnTo>
                  <a:lnTo>
                    <a:pt x="0" y="22072"/>
                  </a:lnTo>
                  <a:lnTo>
                    <a:pt x="17933" y="22072"/>
                  </a:lnTo>
                </a:path>
              </a:pathLst>
            </a:custGeom>
            <a:noFill/>
            <a:ln cap="flat" cmpd="sng" w="9525">
              <a:solidFill>
                <a:srgbClr val="FBB831"/>
              </a:solidFill>
              <a:prstDash val="solid"/>
              <a:round/>
              <a:headEnd len="med" w="med" type="none"/>
              <a:tailEnd len="med" w="med" type="oval"/>
            </a:ln>
          </p:spPr>
        </p:sp>
        <p:sp>
          <p:nvSpPr>
            <p:cNvPr id="118" name="Google Shape;118;p25"/>
            <p:cNvSpPr/>
            <p:nvPr/>
          </p:nvSpPr>
          <p:spPr>
            <a:xfrm>
              <a:off x="985350" y="1239125"/>
              <a:ext cx="1361100" cy="478500"/>
            </a:xfrm>
            <a:prstGeom prst="roundRect">
              <a:avLst>
                <a:gd fmla="val 50000" name="adj"/>
              </a:avLst>
            </a:prstGeom>
            <a:solidFill>
              <a:srgbClr val="FBB83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Introduction</a:t>
              </a:r>
              <a:endParaRPr>
                <a:solidFill>
                  <a:srgbClr val="000000"/>
                </a:solidFill>
              </a:endParaRPr>
            </a:p>
          </p:txBody>
        </p:sp>
        <p:sp>
          <p:nvSpPr>
            <p:cNvPr id="119" name="Google Shape;119;p25"/>
            <p:cNvSpPr/>
            <p:nvPr/>
          </p:nvSpPr>
          <p:spPr>
            <a:xfrm>
              <a:off x="2857255" y="1239125"/>
              <a:ext cx="3901800" cy="478500"/>
            </a:xfrm>
            <a:prstGeom prst="roundRect">
              <a:avLst>
                <a:gd fmla="val 50000" name="adj"/>
              </a:avLst>
            </a:prstGeom>
            <a:solidFill>
              <a:srgbClr val="EEEEEE"/>
            </a:solidFill>
            <a:ln>
              <a:noFill/>
            </a:ln>
          </p:spPr>
          <p:txBody>
            <a:bodyPr anchorCtr="0" anchor="ctr" bIns="91425" lIns="18287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Team Members</a:t>
              </a:r>
              <a:endParaRPr sz="1200">
                <a:latin typeface="Roboto"/>
                <a:ea typeface="Roboto"/>
                <a:cs typeface="Roboto"/>
                <a:sym typeface="Roboto"/>
              </a:endParaRPr>
            </a:p>
          </p:txBody>
        </p:sp>
        <p:cxnSp>
          <p:nvCxnSpPr>
            <p:cNvPr id="120" name="Google Shape;120;p25"/>
            <p:cNvCxnSpPr>
              <a:stCxn id="118" idx="3"/>
              <a:endCxn id="119" idx="1"/>
            </p:cNvCxnSpPr>
            <p:nvPr/>
          </p:nvCxnSpPr>
          <p:spPr>
            <a:xfrm>
              <a:off x="2346450" y="1478375"/>
              <a:ext cx="510900" cy="0"/>
            </a:xfrm>
            <a:prstGeom prst="straightConnector1">
              <a:avLst/>
            </a:prstGeom>
            <a:noFill/>
            <a:ln cap="flat" cmpd="sng" w="9525">
              <a:solidFill>
                <a:srgbClr val="000000"/>
              </a:solidFill>
              <a:prstDash val="solid"/>
              <a:round/>
              <a:headEnd len="med" w="med" type="none"/>
              <a:tailEnd len="med" w="med" type="oval"/>
            </a:ln>
          </p:spPr>
        </p:cxnSp>
      </p:grpSp>
      <p:grpSp>
        <p:nvGrpSpPr>
          <p:cNvPr id="121" name="Google Shape;121;p25"/>
          <p:cNvGrpSpPr/>
          <p:nvPr/>
        </p:nvGrpSpPr>
        <p:grpSpPr>
          <a:xfrm>
            <a:off x="1116910" y="1788500"/>
            <a:ext cx="6037166" cy="791050"/>
            <a:chOff x="1251400" y="1913025"/>
            <a:chExt cx="5926343" cy="791050"/>
          </a:xfrm>
        </p:grpSpPr>
        <p:sp>
          <p:nvSpPr>
            <p:cNvPr id="122" name="Google Shape;122;p25"/>
            <p:cNvSpPr/>
            <p:nvPr/>
          </p:nvSpPr>
          <p:spPr>
            <a:xfrm>
              <a:off x="1251400" y="2152275"/>
              <a:ext cx="448325" cy="551800"/>
            </a:xfrm>
            <a:custGeom>
              <a:rect b="b" l="l" r="r" t="t"/>
              <a:pathLst>
                <a:path extrusionOk="0" h="22072" w="17933">
                  <a:moveTo>
                    <a:pt x="6109" y="0"/>
                  </a:moveTo>
                  <a:lnTo>
                    <a:pt x="0" y="0"/>
                  </a:lnTo>
                  <a:lnTo>
                    <a:pt x="0" y="22072"/>
                  </a:lnTo>
                  <a:lnTo>
                    <a:pt x="17933" y="22072"/>
                  </a:lnTo>
                </a:path>
              </a:pathLst>
            </a:custGeom>
            <a:noFill/>
            <a:ln cap="flat" cmpd="sng" w="9525">
              <a:solidFill>
                <a:srgbClr val="FB8569"/>
              </a:solidFill>
              <a:prstDash val="solid"/>
              <a:round/>
              <a:headEnd len="med" w="med" type="none"/>
              <a:tailEnd len="med" w="med" type="oval"/>
            </a:ln>
          </p:spPr>
        </p:sp>
        <p:sp>
          <p:nvSpPr>
            <p:cNvPr id="123" name="Google Shape;123;p25"/>
            <p:cNvSpPr/>
            <p:nvPr/>
          </p:nvSpPr>
          <p:spPr>
            <a:xfrm>
              <a:off x="3275943" y="1913050"/>
              <a:ext cx="3901800" cy="478500"/>
            </a:xfrm>
            <a:prstGeom prst="roundRect">
              <a:avLst>
                <a:gd fmla="val 50000" name="adj"/>
              </a:avLst>
            </a:prstGeom>
            <a:solidFill>
              <a:srgbClr val="EEEEEE"/>
            </a:solidFill>
            <a:ln>
              <a:noFill/>
            </a:ln>
          </p:spPr>
          <p:txBody>
            <a:bodyPr anchorCtr="0" anchor="ctr" bIns="91425" lIns="18287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Background, </a:t>
              </a:r>
              <a:r>
                <a:rPr lang="en" sz="1200">
                  <a:latin typeface="Roboto"/>
                  <a:ea typeface="Roboto"/>
                  <a:cs typeface="Roboto"/>
                  <a:sym typeface="Roboto"/>
                </a:rPr>
                <a:t>Scope, Purpose, Business Impact</a:t>
              </a:r>
              <a:endParaRPr sz="1200">
                <a:latin typeface="Roboto"/>
                <a:ea typeface="Roboto"/>
                <a:cs typeface="Roboto"/>
                <a:sym typeface="Roboto"/>
              </a:endParaRPr>
            </a:p>
          </p:txBody>
        </p:sp>
        <p:sp>
          <p:nvSpPr>
            <p:cNvPr id="124" name="Google Shape;124;p25"/>
            <p:cNvSpPr/>
            <p:nvPr/>
          </p:nvSpPr>
          <p:spPr>
            <a:xfrm>
              <a:off x="1404039" y="1913025"/>
              <a:ext cx="1361100" cy="4785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Scope</a:t>
              </a:r>
              <a:endParaRPr>
                <a:solidFill>
                  <a:srgbClr val="000000"/>
                </a:solidFill>
              </a:endParaRPr>
            </a:p>
          </p:txBody>
        </p:sp>
        <p:cxnSp>
          <p:nvCxnSpPr>
            <p:cNvPr id="125" name="Google Shape;125;p25"/>
            <p:cNvCxnSpPr>
              <a:stCxn id="124" idx="3"/>
              <a:endCxn id="123" idx="1"/>
            </p:cNvCxnSpPr>
            <p:nvPr/>
          </p:nvCxnSpPr>
          <p:spPr>
            <a:xfrm>
              <a:off x="2765139" y="2152275"/>
              <a:ext cx="510900" cy="0"/>
            </a:xfrm>
            <a:prstGeom prst="straightConnector1">
              <a:avLst/>
            </a:prstGeom>
            <a:noFill/>
            <a:ln cap="flat" cmpd="sng" w="9525">
              <a:solidFill>
                <a:srgbClr val="000000"/>
              </a:solidFill>
              <a:prstDash val="solid"/>
              <a:round/>
              <a:headEnd len="med" w="med" type="none"/>
              <a:tailEnd len="med" w="med" type="oval"/>
            </a:ln>
          </p:spPr>
        </p:cxnSp>
      </p:grpSp>
      <p:grpSp>
        <p:nvGrpSpPr>
          <p:cNvPr id="126" name="Google Shape;126;p25"/>
          <p:cNvGrpSpPr/>
          <p:nvPr/>
        </p:nvGrpSpPr>
        <p:grpSpPr>
          <a:xfrm>
            <a:off x="1543491" y="2462424"/>
            <a:ext cx="6037103" cy="791026"/>
            <a:chOff x="1670150" y="2586949"/>
            <a:chExt cx="5926282" cy="791026"/>
          </a:xfrm>
        </p:grpSpPr>
        <p:sp>
          <p:nvSpPr>
            <p:cNvPr id="127" name="Google Shape;127;p25"/>
            <p:cNvSpPr/>
            <p:nvPr/>
          </p:nvSpPr>
          <p:spPr>
            <a:xfrm>
              <a:off x="1670150" y="2826175"/>
              <a:ext cx="448325" cy="551800"/>
            </a:xfrm>
            <a:custGeom>
              <a:rect b="b" l="l" r="r" t="t"/>
              <a:pathLst>
                <a:path extrusionOk="0" h="22072" w="17933">
                  <a:moveTo>
                    <a:pt x="6109" y="0"/>
                  </a:moveTo>
                  <a:lnTo>
                    <a:pt x="0" y="0"/>
                  </a:lnTo>
                  <a:lnTo>
                    <a:pt x="0" y="22072"/>
                  </a:lnTo>
                  <a:lnTo>
                    <a:pt x="17933" y="22072"/>
                  </a:lnTo>
                </a:path>
              </a:pathLst>
            </a:custGeom>
            <a:noFill/>
            <a:ln cap="flat" cmpd="sng" w="9525">
              <a:solidFill>
                <a:srgbClr val="FB569C"/>
              </a:solidFill>
              <a:prstDash val="solid"/>
              <a:round/>
              <a:headEnd len="med" w="med" type="none"/>
              <a:tailEnd len="med" w="med" type="oval"/>
            </a:ln>
          </p:spPr>
        </p:sp>
        <p:sp>
          <p:nvSpPr>
            <p:cNvPr id="128" name="Google Shape;128;p25"/>
            <p:cNvSpPr/>
            <p:nvPr/>
          </p:nvSpPr>
          <p:spPr>
            <a:xfrm>
              <a:off x="1822728" y="2586950"/>
              <a:ext cx="1361100" cy="478500"/>
            </a:xfrm>
            <a:prstGeom prst="roundRect">
              <a:avLst>
                <a:gd fmla="val 50000" name="adj"/>
              </a:avLst>
            </a:prstGeom>
            <a:solidFill>
              <a:srgbClr val="FB569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Timeline</a:t>
              </a:r>
              <a:endParaRPr>
                <a:solidFill>
                  <a:srgbClr val="000000"/>
                </a:solidFill>
              </a:endParaRPr>
            </a:p>
          </p:txBody>
        </p:sp>
        <p:sp>
          <p:nvSpPr>
            <p:cNvPr id="129" name="Google Shape;129;p25"/>
            <p:cNvSpPr/>
            <p:nvPr/>
          </p:nvSpPr>
          <p:spPr>
            <a:xfrm>
              <a:off x="3694632" y="2586949"/>
              <a:ext cx="3901800" cy="478500"/>
            </a:xfrm>
            <a:prstGeom prst="roundRect">
              <a:avLst>
                <a:gd fmla="val 50000" name="adj"/>
              </a:avLst>
            </a:prstGeom>
            <a:solidFill>
              <a:srgbClr val="EEEEEE"/>
            </a:solidFill>
            <a:ln>
              <a:noFill/>
            </a:ln>
          </p:spPr>
          <p:txBody>
            <a:bodyPr anchorCtr="0" anchor="ctr" bIns="91425" lIns="18287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Project Management, Meetings, Communication</a:t>
              </a:r>
              <a:endParaRPr sz="1200">
                <a:latin typeface="Roboto"/>
                <a:ea typeface="Roboto"/>
                <a:cs typeface="Roboto"/>
                <a:sym typeface="Roboto"/>
              </a:endParaRPr>
            </a:p>
          </p:txBody>
        </p:sp>
        <p:cxnSp>
          <p:nvCxnSpPr>
            <p:cNvPr id="130" name="Google Shape;130;p25"/>
            <p:cNvCxnSpPr>
              <a:stCxn id="128" idx="3"/>
              <a:endCxn id="129" idx="1"/>
            </p:cNvCxnSpPr>
            <p:nvPr/>
          </p:nvCxnSpPr>
          <p:spPr>
            <a:xfrm>
              <a:off x="3183828" y="2826200"/>
              <a:ext cx="510900" cy="0"/>
            </a:xfrm>
            <a:prstGeom prst="straightConnector1">
              <a:avLst/>
            </a:prstGeom>
            <a:noFill/>
            <a:ln cap="flat" cmpd="sng" w="9525">
              <a:solidFill>
                <a:srgbClr val="000000"/>
              </a:solidFill>
              <a:prstDash val="solid"/>
              <a:round/>
              <a:headEnd len="med" w="med" type="none"/>
              <a:tailEnd len="med" w="med" type="oval"/>
            </a:ln>
          </p:spPr>
        </p:cxnSp>
      </p:grpSp>
      <p:grpSp>
        <p:nvGrpSpPr>
          <p:cNvPr id="131" name="Google Shape;131;p25"/>
          <p:cNvGrpSpPr/>
          <p:nvPr/>
        </p:nvGrpSpPr>
        <p:grpSpPr>
          <a:xfrm>
            <a:off x="1970097" y="3136338"/>
            <a:ext cx="6037015" cy="791012"/>
            <a:chOff x="2088925" y="3260863"/>
            <a:chExt cx="5926195" cy="791012"/>
          </a:xfrm>
        </p:grpSpPr>
        <p:sp>
          <p:nvSpPr>
            <p:cNvPr id="132" name="Google Shape;132;p25"/>
            <p:cNvSpPr/>
            <p:nvPr/>
          </p:nvSpPr>
          <p:spPr>
            <a:xfrm>
              <a:off x="2088925" y="3500075"/>
              <a:ext cx="448325" cy="551800"/>
            </a:xfrm>
            <a:custGeom>
              <a:rect b="b" l="l" r="r" t="t"/>
              <a:pathLst>
                <a:path extrusionOk="0" h="22072" w="17933">
                  <a:moveTo>
                    <a:pt x="6109" y="0"/>
                  </a:moveTo>
                  <a:lnTo>
                    <a:pt x="0" y="0"/>
                  </a:lnTo>
                  <a:lnTo>
                    <a:pt x="0" y="22072"/>
                  </a:lnTo>
                  <a:lnTo>
                    <a:pt x="17933" y="22072"/>
                  </a:lnTo>
                </a:path>
              </a:pathLst>
            </a:custGeom>
            <a:noFill/>
            <a:ln cap="flat" cmpd="sng" w="9525">
              <a:solidFill>
                <a:srgbClr val="E850E0"/>
              </a:solidFill>
              <a:prstDash val="solid"/>
              <a:round/>
              <a:headEnd len="med" w="med" type="none"/>
              <a:tailEnd len="med" w="med" type="oval"/>
            </a:ln>
          </p:spPr>
        </p:sp>
        <p:sp>
          <p:nvSpPr>
            <p:cNvPr id="133" name="Google Shape;133;p25"/>
            <p:cNvSpPr/>
            <p:nvPr/>
          </p:nvSpPr>
          <p:spPr>
            <a:xfrm>
              <a:off x="2241417" y="3260863"/>
              <a:ext cx="1361100" cy="4785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Research</a:t>
              </a:r>
              <a:endParaRPr>
                <a:solidFill>
                  <a:srgbClr val="000000"/>
                </a:solidFill>
              </a:endParaRPr>
            </a:p>
          </p:txBody>
        </p:sp>
        <p:sp>
          <p:nvSpPr>
            <p:cNvPr id="134" name="Google Shape;134;p25"/>
            <p:cNvSpPr/>
            <p:nvPr/>
          </p:nvSpPr>
          <p:spPr>
            <a:xfrm>
              <a:off x="4113320" y="3260874"/>
              <a:ext cx="3901800" cy="478500"/>
            </a:xfrm>
            <a:prstGeom prst="roundRect">
              <a:avLst>
                <a:gd fmla="val 50000" name="adj"/>
              </a:avLst>
            </a:prstGeom>
            <a:solidFill>
              <a:srgbClr val="EEEEEE"/>
            </a:solidFill>
            <a:ln>
              <a:noFill/>
            </a:ln>
          </p:spPr>
          <p:txBody>
            <a:bodyPr anchorCtr="0" anchor="ctr" bIns="91425" lIns="18287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Dimensions, Framework &amp; Recommendations</a:t>
              </a:r>
              <a:endParaRPr sz="1200">
                <a:latin typeface="Roboto"/>
                <a:ea typeface="Roboto"/>
                <a:cs typeface="Roboto"/>
                <a:sym typeface="Roboto"/>
              </a:endParaRPr>
            </a:p>
          </p:txBody>
        </p:sp>
        <p:cxnSp>
          <p:nvCxnSpPr>
            <p:cNvPr id="135" name="Google Shape;135;p25"/>
            <p:cNvCxnSpPr>
              <a:stCxn id="133" idx="3"/>
              <a:endCxn id="134" idx="1"/>
            </p:cNvCxnSpPr>
            <p:nvPr/>
          </p:nvCxnSpPr>
          <p:spPr>
            <a:xfrm>
              <a:off x="3602517" y="3500113"/>
              <a:ext cx="510900" cy="0"/>
            </a:xfrm>
            <a:prstGeom prst="straightConnector1">
              <a:avLst/>
            </a:prstGeom>
            <a:noFill/>
            <a:ln cap="flat" cmpd="sng" w="9525">
              <a:solidFill>
                <a:srgbClr val="000000"/>
              </a:solidFill>
              <a:prstDash val="solid"/>
              <a:round/>
              <a:headEnd len="med" w="med" type="none"/>
              <a:tailEnd len="med" w="med" type="oval"/>
            </a:ln>
          </p:spPr>
        </p:cxnSp>
      </p:grpSp>
      <p:grpSp>
        <p:nvGrpSpPr>
          <p:cNvPr id="136" name="Google Shape;136;p25"/>
          <p:cNvGrpSpPr/>
          <p:nvPr/>
        </p:nvGrpSpPr>
        <p:grpSpPr>
          <a:xfrm>
            <a:off x="2551959" y="3810249"/>
            <a:ext cx="5881672" cy="478502"/>
            <a:chOff x="2660105" y="3934774"/>
            <a:chExt cx="5773703" cy="478502"/>
          </a:xfrm>
        </p:grpSpPr>
        <p:sp>
          <p:nvSpPr>
            <p:cNvPr id="137" name="Google Shape;137;p25"/>
            <p:cNvSpPr/>
            <p:nvPr/>
          </p:nvSpPr>
          <p:spPr>
            <a:xfrm>
              <a:off x="2660105" y="3934775"/>
              <a:ext cx="1361100" cy="478500"/>
            </a:xfrm>
            <a:prstGeom prst="roundRect">
              <a:avLst>
                <a:gd fmla="val 50000" name="adj"/>
              </a:avLst>
            </a:prstGeom>
            <a:solidFill>
              <a:srgbClr val="9C27B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Conclusion</a:t>
              </a:r>
              <a:endParaRPr>
                <a:solidFill>
                  <a:srgbClr val="000000"/>
                </a:solidFill>
              </a:endParaRPr>
            </a:p>
          </p:txBody>
        </p:sp>
        <p:sp>
          <p:nvSpPr>
            <p:cNvPr id="138" name="Google Shape;138;p25"/>
            <p:cNvSpPr/>
            <p:nvPr/>
          </p:nvSpPr>
          <p:spPr>
            <a:xfrm>
              <a:off x="4532009" y="3934774"/>
              <a:ext cx="3901800" cy="478500"/>
            </a:xfrm>
            <a:prstGeom prst="roundRect">
              <a:avLst>
                <a:gd fmla="val 50000" name="adj"/>
              </a:avLst>
            </a:prstGeom>
            <a:solidFill>
              <a:srgbClr val="EEEEEE"/>
            </a:solidFill>
            <a:ln>
              <a:noFill/>
            </a:ln>
          </p:spPr>
          <p:txBody>
            <a:bodyPr anchorCtr="0" anchor="ctr" bIns="91425" lIns="18287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Challenges, </a:t>
              </a:r>
              <a:r>
                <a:rPr lang="en" sz="1200">
                  <a:solidFill>
                    <a:schemeClr val="dk1"/>
                  </a:solidFill>
                  <a:latin typeface="Roboto"/>
                  <a:ea typeface="Roboto"/>
                  <a:cs typeface="Roboto"/>
                  <a:sym typeface="Roboto"/>
                </a:rPr>
                <a:t>Lessons Learned, Q&amp;A</a:t>
              </a:r>
              <a:endParaRPr sz="1200">
                <a:latin typeface="Roboto"/>
                <a:ea typeface="Roboto"/>
                <a:cs typeface="Roboto"/>
                <a:sym typeface="Roboto"/>
              </a:endParaRPr>
            </a:p>
          </p:txBody>
        </p:sp>
        <p:cxnSp>
          <p:nvCxnSpPr>
            <p:cNvPr id="139" name="Google Shape;139;p25"/>
            <p:cNvCxnSpPr>
              <a:stCxn id="137" idx="3"/>
              <a:endCxn id="138" idx="1"/>
            </p:cNvCxnSpPr>
            <p:nvPr/>
          </p:nvCxnSpPr>
          <p:spPr>
            <a:xfrm>
              <a:off x="4021205" y="4174025"/>
              <a:ext cx="510900" cy="0"/>
            </a:xfrm>
            <a:prstGeom prst="straightConnector1">
              <a:avLst/>
            </a:prstGeom>
            <a:noFill/>
            <a:ln cap="flat" cmpd="sng" w="9525">
              <a:solidFill>
                <a:srgbClr val="000000"/>
              </a:solidFill>
              <a:prstDash val="solid"/>
              <a:round/>
              <a:headEnd len="med" w="med" type="none"/>
              <a:tailEnd len="med" w="med" type="oval"/>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The Need For a Framework</a:t>
            </a:r>
            <a:endParaRPr/>
          </a:p>
        </p:txBody>
      </p:sp>
      <p:sp>
        <p:nvSpPr>
          <p:cNvPr id="602" name="Google Shape;602;p52"/>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603" name="Google Shape;603;p52"/>
          <p:cNvSpPr txBox="1"/>
          <p:nvPr/>
        </p:nvSpPr>
        <p:spPr>
          <a:xfrm>
            <a:off x="478025" y="1437425"/>
            <a:ext cx="7971600" cy="2376600"/>
          </a:xfrm>
          <a:prstGeom prst="rect">
            <a:avLst/>
          </a:prstGeom>
          <a:noFill/>
          <a:ln>
            <a:noFill/>
          </a:ln>
        </p:spPr>
        <p:txBody>
          <a:bodyPr anchorCtr="0" anchor="t" bIns="91425" lIns="91425" spcFirstLastPara="1" rIns="91425" wrap="square" tIns="91425">
            <a:spAutoFit/>
          </a:bodyPr>
          <a:lstStyle/>
          <a:p>
            <a:pPr indent="-323850" lvl="0" marL="457200" rtl="0" algn="l">
              <a:lnSpc>
                <a:spcPct val="90000"/>
              </a:lnSpc>
              <a:spcBef>
                <a:spcPts val="800"/>
              </a:spcBef>
              <a:spcAft>
                <a:spcPts val="0"/>
              </a:spcAft>
              <a:buClr>
                <a:schemeClr val="dk2"/>
              </a:buClr>
              <a:buSzPts val="1500"/>
              <a:buFont typeface="Courier New"/>
              <a:buChar char="o"/>
            </a:pPr>
            <a:r>
              <a:rPr b="1" lang="en" sz="1700">
                <a:solidFill>
                  <a:schemeClr val="dk1"/>
                </a:solidFill>
                <a:latin typeface="Open Sans"/>
                <a:ea typeface="Open Sans"/>
                <a:cs typeface="Open Sans"/>
                <a:sym typeface="Open Sans"/>
              </a:rPr>
              <a:t>Challenge</a:t>
            </a:r>
            <a:r>
              <a:rPr lang="en" sz="1700">
                <a:solidFill>
                  <a:schemeClr val="dk1"/>
                </a:solidFill>
                <a:latin typeface="Open Sans"/>
                <a:ea typeface="Open Sans"/>
                <a:cs typeface="Open Sans"/>
                <a:sym typeface="Open Sans"/>
              </a:rPr>
              <a:t>: Absence of a standardized evaluation framework for selecting AI tools aligned with business goals.</a:t>
            </a:r>
            <a:endParaRPr sz="1700">
              <a:solidFill>
                <a:schemeClr val="dk1"/>
              </a:solidFill>
              <a:latin typeface="Open Sans"/>
              <a:ea typeface="Open Sans"/>
              <a:cs typeface="Open Sans"/>
              <a:sym typeface="Open Sans"/>
            </a:endParaRPr>
          </a:p>
          <a:p>
            <a:pPr indent="0" lvl="0" marL="457200" rtl="0" algn="l">
              <a:lnSpc>
                <a:spcPct val="90000"/>
              </a:lnSpc>
              <a:spcBef>
                <a:spcPts val="800"/>
              </a:spcBef>
              <a:spcAft>
                <a:spcPts val="0"/>
              </a:spcAft>
              <a:buNone/>
            </a:pPr>
            <a:r>
              <a:t/>
            </a:r>
            <a:endParaRPr sz="1700">
              <a:solidFill>
                <a:schemeClr val="dk1"/>
              </a:solidFill>
              <a:latin typeface="Open Sans"/>
              <a:ea typeface="Open Sans"/>
              <a:cs typeface="Open Sans"/>
              <a:sym typeface="Open Sans"/>
            </a:endParaRPr>
          </a:p>
          <a:p>
            <a:pPr indent="-323850" lvl="0" marL="457200" rtl="0" algn="l">
              <a:lnSpc>
                <a:spcPct val="90000"/>
              </a:lnSpc>
              <a:spcBef>
                <a:spcPts val="800"/>
              </a:spcBef>
              <a:spcAft>
                <a:spcPts val="0"/>
              </a:spcAft>
              <a:buClr>
                <a:schemeClr val="dk2"/>
              </a:buClr>
              <a:buSzPts val="1500"/>
              <a:buFont typeface="Courier New"/>
              <a:buChar char="o"/>
            </a:pPr>
            <a:r>
              <a:rPr b="1" lang="en" sz="1700">
                <a:solidFill>
                  <a:schemeClr val="dk1"/>
                </a:solidFill>
                <a:latin typeface="Open Sans"/>
                <a:ea typeface="Open Sans"/>
                <a:cs typeface="Open Sans"/>
                <a:sym typeface="Open Sans"/>
              </a:rPr>
              <a:t>Objective</a:t>
            </a:r>
            <a:r>
              <a:rPr lang="en" sz="1700">
                <a:solidFill>
                  <a:schemeClr val="dk1"/>
                </a:solidFill>
                <a:latin typeface="Open Sans"/>
                <a:ea typeface="Open Sans"/>
                <a:cs typeface="Open Sans"/>
                <a:sym typeface="Open Sans"/>
              </a:rPr>
              <a:t>: Build a robust, adaptable framework to measure and compare AI tools based on operational, financial, and experiential metrics for organizations like TCS which have multiple moving and interacting parts.</a:t>
            </a:r>
            <a:endParaRPr sz="1700">
              <a:solidFill>
                <a:schemeClr val="dk1"/>
              </a:solidFill>
              <a:latin typeface="Open Sans"/>
              <a:ea typeface="Open Sans"/>
              <a:cs typeface="Open Sans"/>
              <a:sym typeface="Open Sans"/>
            </a:endParaRPr>
          </a:p>
          <a:p>
            <a:pPr indent="0" lvl="0" marL="457200" rtl="0" algn="l">
              <a:lnSpc>
                <a:spcPct val="90000"/>
              </a:lnSpc>
              <a:spcBef>
                <a:spcPts val="800"/>
              </a:spcBef>
              <a:spcAft>
                <a:spcPts val="0"/>
              </a:spcAft>
              <a:buNone/>
            </a:pPr>
            <a:r>
              <a:t/>
            </a:r>
            <a:endParaRPr sz="1700">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3"/>
          <p:cNvSpPr txBox="1"/>
          <p:nvPr>
            <p:ph type="title"/>
          </p:nvPr>
        </p:nvSpPr>
        <p:spPr>
          <a:xfrm>
            <a:off x="628650" y="424472"/>
            <a:ext cx="6480300" cy="5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Framework Overview</a:t>
            </a:r>
            <a:endParaRPr/>
          </a:p>
        </p:txBody>
      </p:sp>
      <p:sp>
        <p:nvSpPr>
          <p:cNvPr id="609" name="Google Shape;609;p53"/>
          <p:cNvSpPr txBox="1"/>
          <p:nvPr>
            <p:ph idx="1" type="body"/>
          </p:nvPr>
        </p:nvSpPr>
        <p:spPr>
          <a:xfrm>
            <a:off x="628650" y="1105650"/>
            <a:ext cx="7886700" cy="32622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Clr>
                <a:schemeClr val="dk1"/>
              </a:buClr>
              <a:buSzPts val="1100"/>
              <a:buFont typeface="Arial"/>
              <a:buNone/>
            </a:pPr>
            <a:r>
              <a:rPr lang="en" sz="1800"/>
              <a:t>To provide a structured approach to identify the best AI tools for workforce productivity, we should look at the following Key Evaluation Dimensions:</a:t>
            </a:r>
            <a:endParaRPr sz="1800"/>
          </a:p>
          <a:p>
            <a:pPr indent="0" lvl="0" marL="0" rtl="0" algn="l">
              <a:spcBef>
                <a:spcPts val="800"/>
              </a:spcBef>
              <a:spcAft>
                <a:spcPts val="0"/>
              </a:spcAft>
              <a:buClr>
                <a:schemeClr val="dk1"/>
              </a:buClr>
              <a:buSzPts val="1100"/>
              <a:buFont typeface="Arial"/>
              <a:buNone/>
            </a:pPr>
            <a:r>
              <a:t/>
            </a:r>
            <a:endParaRPr sz="1800"/>
          </a:p>
          <a:p>
            <a:pPr indent="0" lvl="0" marL="0" rtl="0" algn="l">
              <a:spcBef>
                <a:spcPts val="800"/>
              </a:spcBef>
              <a:spcAft>
                <a:spcPts val="0"/>
              </a:spcAft>
              <a:buNone/>
            </a:pPr>
            <a:r>
              <a:rPr b="1" lang="en" sz="1800"/>
              <a:t>Cost Metrics</a:t>
            </a:r>
            <a:r>
              <a:rPr lang="en" sz="1800"/>
              <a:t> – Evaluate financial feasibility and ROI.</a:t>
            </a:r>
            <a:endParaRPr sz="1800"/>
          </a:p>
          <a:p>
            <a:pPr indent="0" lvl="0" marL="0" rtl="0" algn="l">
              <a:spcBef>
                <a:spcPts val="800"/>
              </a:spcBef>
              <a:spcAft>
                <a:spcPts val="0"/>
              </a:spcAft>
              <a:buNone/>
            </a:pPr>
            <a:r>
              <a:rPr b="1" lang="en" sz="1800"/>
              <a:t>Operational Metrics</a:t>
            </a:r>
            <a:r>
              <a:rPr lang="en" sz="1800"/>
              <a:t> – Measure task efficiency and error reduction.</a:t>
            </a:r>
            <a:endParaRPr sz="1800"/>
          </a:p>
          <a:p>
            <a:pPr indent="0" lvl="0" marL="0" rtl="0" algn="l">
              <a:spcBef>
                <a:spcPts val="800"/>
              </a:spcBef>
              <a:spcAft>
                <a:spcPts val="0"/>
              </a:spcAft>
              <a:buNone/>
            </a:pPr>
            <a:r>
              <a:rPr b="1" lang="en" sz="1800"/>
              <a:t>Employee Experience Metrics</a:t>
            </a:r>
            <a:r>
              <a:rPr lang="en" sz="1800"/>
              <a:t> – Assess adoption and satisfaction.</a:t>
            </a:r>
            <a:endParaRPr sz="1800"/>
          </a:p>
          <a:p>
            <a:pPr indent="0" lvl="0" marL="0" rtl="0" algn="l">
              <a:spcBef>
                <a:spcPts val="800"/>
              </a:spcBef>
              <a:spcAft>
                <a:spcPts val="0"/>
              </a:spcAft>
              <a:buNone/>
            </a:pPr>
            <a:r>
              <a:rPr b="1" lang="en" sz="1800"/>
              <a:t>Customer Impact Metrics</a:t>
            </a:r>
            <a:r>
              <a:rPr lang="en" sz="1800"/>
              <a:t> – Gauge improvements in customer engagement.</a:t>
            </a:r>
            <a:endParaRPr sz="1800"/>
          </a:p>
          <a:p>
            <a:pPr indent="0" lvl="0" marL="0" rtl="0" algn="l">
              <a:spcBef>
                <a:spcPts val="800"/>
              </a:spcBef>
              <a:spcAft>
                <a:spcPts val="0"/>
              </a:spcAft>
              <a:buNone/>
            </a:pPr>
            <a:r>
              <a:rPr b="1" lang="en" sz="1800"/>
              <a:t>Category-Specific Metrics</a:t>
            </a:r>
            <a:r>
              <a:rPr lang="en" sz="1800"/>
              <a:t> – Tailored to the use case of the AI tool (Generative AI, Business Automation, CRM).</a:t>
            </a:r>
            <a:endParaRPr/>
          </a:p>
        </p:txBody>
      </p:sp>
      <p:sp>
        <p:nvSpPr>
          <p:cNvPr id="610" name="Google Shape;610;p53"/>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Key Metrics and Their Relevance</a:t>
            </a:r>
            <a:endParaRPr/>
          </a:p>
        </p:txBody>
      </p:sp>
      <p:sp>
        <p:nvSpPr>
          <p:cNvPr id="616" name="Google Shape;616;p5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b="1" lang="en" sz="1200">
                <a:latin typeface="Arial"/>
                <a:ea typeface="Arial"/>
                <a:cs typeface="Arial"/>
                <a:sym typeface="Arial"/>
              </a:rPr>
              <a:t>Granular Metrics:</a:t>
            </a:r>
            <a:endParaRPr b="1" sz="1200">
              <a:latin typeface="Arial"/>
              <a:ea typeface="Arial"/>
              <a:cs typeface="Arial"/>
              <a:sym typeface="Arial"/>
            </a:endParaRPr>
          </a:p>
          <a:p>
            <a:pPr indent="-304800" lvl="0" marL="457200" rtl="0" algn="l">
              <a:lnSpc>
                <a:spcPct val="115000"/>
              </a:lnSpc>
              <a:spcBef>
                <a:spcPts val="1200"/>
              </a:spcBef>
              <a:spcAft>
                <a:spcPts val="0"/>
              </a:spcAft>
              <a:buClr>
                <a:schemeClr val="dk1"/>
              </a:buClr>
              <a:buSzPts val="1200"/>
              <a:buFont typeface="Arial"/>
              <a:buAutoNum type="arabicPeriod"/>
            </a:pPr>
            <a:r>
              <a:rPr b="1" lang="en" sz="1200">
                <a:latin typeface="Arial"/>
                <a:ea typeface="Arial"/>
                <a:cs typeface="Arial"/>
                <a:sym typeface="Arial"/>
              </a:rPr>
              <a:t>Error Reduction Ratio (ERR):</a:t>
            </a:r>
            <a:r>
              <a:rPr lang="en" sz="1200">
                <a:latin typeface="Arial"/>
                <a:ea typeface="Arial"/>
                <a:cs typeface="Arial"/>
                <a:sym typeface="Arial"/>
              </a:rPr>
              <a:t> Measures operational reliability.</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AutoNum type="arabicPeriod"/>
            </a:pPr>
            <a:r>
              <a:rPr b="1" lang="en" sz="1200">
                <a:latin typeface="Arial"/>
                <a:ea typeface="Arial"/>
                <a:cs typeface="Arial"/>
                <a:sym typeface="Arial"/>
              </a:rPr>
              <a:t>Adoption Velocity (AV):</a:t>
            </a:r>
            <a:r>
              <a:rPr lang="en" sz="1200">
                <a:latin typeface="Arial"/>
                <a:ea typeface="Arial"/>
                <a:cs typeface="Arial"/>
                <a:sym typeface="Arial"/>
              </a:rPr>
              <a:t> Reflects ease and speed of tool adoption.</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AutoNum type="arabicPeriod"/>
            </a:pPr>
            <a:r>
              <a:rPr b="1" lang="en" sz="1200">
                <a:latin typeface="Arial"/>
                <a:ea typeface="Arial"/>
                <a:cs typeface="Arial"/>
                <a:sym typeface="Arial"/>
              </a:rPr>
              <a:t>Employee Satisfaction Gain (ESG):</a:t>
            </a:r>
            <a:r>
              <a:rPr lang="en" sz="1200">
                <a:latin typeface="Arial"/>
                <a:ea typeface="Arial"/>
                <a:cs typeface="Arial"/>
                <a:sym typeface="Arial"/>
              </a:rPr>
              <a:t> Indicates tool impact on workplace morale.</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AutoNum type="arabicPeriod"/>
            </a:pPr>
            <a:r>
              <a:rPr b="1" lang="en" sz="1200">
                <a:latin typeface="Arial"/>
                <a:ea typeface="Arial"/>
                <a:cs typeface="Arial"/>
                <a:sym typeface="Arial"/>
              </a:rPr>
              <a:t>Customer Experience Improvement (CXI):</a:t>
            </a:r>
            <a:r>
              <a:rPr lang="en" sz="1200">
                <a:latin typeface="Arial"/>
                <a:ea typeface="Arial"/>
                <a:cs typeface="Arial"/>
                <a:sym typeface="Arial"/>
              </a:rPr>
              <a:t> Tracks downstream effects on customers.</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AutoNum type="arabicPeriod"/>
            </a:pPr>
            <a:r>
              <a:rPr b="1" lang="en" sz="1200">
                <a:latin typeface="Arial"/>
                <a:ea typeface="Arial"/>
                <a:cs typeface="Arial"/>
                <a:sym typeface="Arial"/>
              </a:rPr>
              <a:t>Cost Efficiency Index (CEI):</a:t>
            </a:r>
            <a:r>
              <a:rPr lang="en" sz="1200">
                <a:latin typeface="Arial"/>
                <a:ea typeface="Arial"/>
                <a:cs typeface="Arial"/>
                <a:sym typeface="Arial"/>
              </a:rPr>
              <a:t> Quantifies financial ROI.</a:t>
            </a:r>
            <a:br>
              <a:rPr lang="en" sz="1200">
                <a:latin typeface="Arial"/>
                <a:ea typeface="Arial"/>
                <a:cs typeface="Arial"/>
                <a:sym typeface="Arial"/>
              </a:rPr>
            </a:br>
            <a:endParaRPr sz="1200">
              <a:latin typeface="Arial"/>
              <a:ea typeface="Arial"/>
              <a:cs typeface="Arial"/>
              <a:sym typeface="Arial"/>
            </a:endParaRPr>
          </a:p>
          <a:p>
            <a:pPr indent="0" lvl="0" marL="0" rtl="0" algn="l">
              <a:spcBef>
                <a:spcPts val="1200"/>
              </a:spcBef>
              <a:spcAft>
                <a:spcPts val="0"/>
              </a:spcAft>
              <a:buNone/>
            </a:pPr>
            <a:r>
              <a:rPr b="1" lang="en" sz="1200">
                <a:latin typeface="Arial"/>
                <a:ea typeface="Arial"/>
                <a:cs typeface="Arial"/>
                <a:sym typeface="Arial"/>
              </a:rPr>
              <a:t>Category-Specific Metrics:</a:t>
            </a:r>
            <a:endParaRPr b="1" sz="1200">
              <a:latin typeface="Arial"/>
              <a:ea typeface="Arial"/>
              <a:cs typeface="Arial"/>
              <a:sym typeface="Arial"/>
            </a:endParaRPr>
          </a:p>
          <a:p>
            <a:pPr indent="-304800" lvl="0" marL="457200" rtl="0" algn="l">
              <a:lnSpc>
                <a:spcPct val="115000"/>
              </a:lnSpc>
              <a:spcBef>
                <a:spcPts val="1200"/>
              </a:spcBef>
              <a:spcAft>
                <a:spcPts val="0"/>
              </a:spcAft>
              <a:buClr>
                <a:schemeClr val="dk1"/>
              </a:buClr>
              <a:buSzPts val="1200"/>
              <a:buFont typeface="Arial"/>
              <a:buAutoNum type="arabicPeriod"/>
            </a:pPr>
            <a:r>
              <a:rPr b="1" lang="en" sz="1200">
                <a:latin typeface="Arial"/>
                <a:ea typeface="Arial"/>
                <a:cs typeface="Arial"/>
                <a:sym typeface="Arial"/>
              </a:rPr>
              <a:t>Generative AI:</a:t>
            </a:r>
            <a:r>
              <a:rPr lang="en" sz="1200">
                <a:latin typeface="Arial"/>
                <a:ea typeface="Arial"/>
                <a:cs typeface="Arial"/>
                <a:sym typeface="Arial"/>
              </a:rPr>
              <a:t> Accuracy, multi-modality, and safety.</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AutoNum type="arabicPeriod"/>
            </a:pPr>
            <a:r>
              <a:rPr b="1" lang="en" sz="1200">
                <a:latin typeface="Arial"/>
                <a:ea typeface="Arial"/>
                <a:cs typeface="Arial"/>
                <a:sym typeface="Arial"/>
              </a:rPr>
              <a:t>Business Automation:</a:t>
            </a:r>
            <a:r>
              <a:rPr lang="en" sz="1200">
                <a:latin typeface="Arial"/>
                <a:ea typeface="Arial"/>
                <a:cs typeface="Arial"/>
                <a:sym typeface="Arial"/>
              </a:rPr>
              <a:t> Integration, low-code interfaces, and RPA impact.</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AutoNum type="arabicPeriod"/>
            </a:pPr>
            <a:r>
              <a:rPr b="1" lang="en" sz="1200">
                <a:latin typeface="Arial"/>
                <a:ea typeface="Arial"/>
                <a:cs typeface="Arial"/>
                <a:sym typeface="Arial"/>
              </a:rPr>
              <a:t>Customer Relation Management:</a:t>
            </a:r>
            <a:r>
              <a:rPr lang="en" sz="1200">
                <a:latin typeface="Arial"/>
                <a:ea typeface="Arial"/>
                <a:cs typeface="Arial"/>
                <a:sym typeface="Arial"/>
              </a:rPr>
              <a:t> Customer retention, pipeline efficiency, and engagement scores.</a:t>
            </a:r>
            <a:endParaRPr sz="2200"/>
          </a:p>
        </p:txBody>
      </p:sp>
      <p:sp>
        <p:nvSpPr>
          <p:cNvPr id="617" name="Google Shape;617;p54"/>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Analytical Approach</a:t>
            </a:r>
            <a:endParaRPr/>
          </a:p>
        </p:txBody>
      </p:sp>
      <p:sp>
        <p:nvSpPr>
          <p:cNvPr id="623" name="Google Shape;623;p5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b="1" lang="en" sz="1100">
                <a:latin typeface="Arial"/>
                <a:ea typeface="Arial"/>
                <a:cs typeface="Arial"/>
                <a:sym typeface="Arial"/>
              </a:rPr>
              <a:t>How the Framework Works:</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latin typeface="Arial"/>
                <a:ea typeface="Arial"/>
                <a:cs typeface="Arial"/>
                <a:sym typeface="Arial"/>
              </a:rPr>
              <a:t>Metrics are calculated for each tool to identify trends and gaps.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latin typeface="Arial"/>
                <a:ea typeface="Arial"/>
                <a:cs typeface="Arial"/>
                <a:sym typeface="Arial"/>
              </a:rPr>
              <a:t>Granular insights (e.g., reduction in manual errors or faster task completion) complement broader perspectives (e.g., overall ROI).</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latin typeface="Arial"/>
                <a:ea typeface="Arial"/>
                <a:cs typeface="Arial"/>
                <a:sym typeface="Arial"/>
              </a:rPr>
              <a:t>Focus Areas:</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latin typeface="Arial"/>
                <a:ea typeface="Arial"/>
                <a:cs typeface="Arial"/>
                <a:sym typeface="Arial"/>
              </a:rPr>
              <a:t>Highlight areas where AI tools show significant performance improvements.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latin typeface="Arial"/>
                <a:ea typeface="Arial"/>
                <a:cs typeface="Arial"/>
                <a:sym typeface="Arial"/>
              </a:rPr>
              <a:t>Identify trade-offs, such as higher costs vs. operational benefits.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latin typeface="Arial"/>
                <a:ea typeface="Arial"/>
                <a:cs typeface="Arial"/>
                <a:sym typeface="Arial"/>
              </a:rPr>
              <a:t>Example Scenarios:</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latin typeface="Arial"/>
                <a:ea typeface="Arial"/>
                <a:cs typeface="Arial"/>
                <a:sym typeface="Arial"/>
              </a:rPr>
              <a:t>Generative AI: Balancing accuracy with efficiency in content creation.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latin typeface="Arial"/>
                <a:ea typeface="Arial"/>
                <a:cs typeface="Arial"/>
                <a:sym typeface="Arial"/>
              </a:rPr>
              <a:t>Automation Tools: Comparing integration capability with cost-efficiency.</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624" name="Google Shape;624;p55"/>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Visualizations of Metrics - Categorical</a:t>
            </a:r>
            <a:endParaRPr/>
          </a:p>
        </p:txBody>
      </p:sp>
      <p:pic>
        <p:nvPicPr>
          <p:cNvPr id="630" name="Google Shape;630;p56"/>
          <p:cNvPicPr preferRelativeResize="0"/>
          <p:nvPr/>
        </p:nvPicPr>
        <p:blipFill>
          <a:blip r:embed="rId3">
            <a:alphaModFix/>
          </a:blip>
          <a:stretch>
            <a:fillRect/>
          </a:stretch>
        </p:blipFill>
        <p:spPr>
          <a:xfrm>
            <a:off x="1467350" y="1333728"/>
            <a:ext cx="6209276" cy="3081074"/>
          </a:xfrm>
          <a:prstGeom prst="rect">
            <a:avLst/>
          </a:prstGeom>
          <a:noFill/>
          <a:ln>
            <a:noFill/>
          </a:ln>
        </p:spPr>
      </p:pic>
      <p:sp>
        <p:nvSpPr>
          <p:cNvPr id="631" name="Google Shape;631;p56"/>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solidFill>
                  <a:schemeClr val="dk2"/>
                </a:solidFill>
              </a:rPr>
              <a:t>Visualizations of Metrics - Categorical</a:t>
            </a:r>
            <a:endParaRPr/>
          </a:p>
        </p:txBody>
      </p:sp>
      <p:pic>
        <p:nvPicPr>
          <p:cNvPr id="637" name="Google Shape;637;p57"/>
          <p:cNvPicPr preferRelativeResize="0"/>
          <p:nvPr/>
        </p:nvPicPr>
        <p:blipFill>
          <a:blip r:embed="rId3">
            <a:alphaModFix/>
          </a:blip>
          <a:stretch>
            <a:fillRect/>
          </a:stretch>
        </p:blipFill>
        <p:spPr>
          <a:xfrm>
            <a:off x="1427662" y="1192750"/>
            <a:ext cx="6288677" cy="3120550"/>
          </a:xfrm>
          <a:prstGeom prst="rect">
            <a:avLst/>
          </a:prstGeom>
          <a:noFill/>
          <a:ln>
            <a:noFill/>
          </a:ln>
        </p:spPr>
      </p:pic>
      <p:sp>
        <p:nvSpPr>
          <p:cNvPr id="638" name="Google Shape;638;p57"/>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8"/>
          <p:cNvSpPr txBox="1"/>
          <p:nvPr>
            <p:ph type="title"/>
          </p:nvPr>
        </p:nvSpPr>
        <p:spPr>
          <a:xfrm>
            <a:off x="380175" y="289400"/>
            <a:ext cx="3245400" cy="788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Metric Heatmap</a:t>
            </a:r>
            <a:endParaRPr/>
          </a:p>
        </p:txBody>
      </p:sp>
      <p:pic>
        <p:nvPicPr>
          <p:cNvPr id="644" name="Google Shape;644;p58"/>
          <p:cNvPicPr preferRelativeResize="0"/>
          <p:nvPr/>
        </p:nvPicPr>
        <p:blipFill>
          <a:blip r:embed="rId3">
            <a:alphaModFix/>
          </a:blip>
          <a:stretch>
            <a:fillRect/>
          </a:stretch>
        </p:blipFill>
        <p:spPr>
          <a:xfrm>
            <a:off x="3529751" y="469825"/>
            <a:ext cx="5243575" cy="3796900"/>
          </a:xfrm>
          <a:prstGeom prst="rect">
            <a:avLst/>
          </a:prstGeom>
          <a:noFill/>
          <a:ln>
            <a:noFill/>
          </a:ln>
        </p:spPr>
      </p:pic>
      <p:sp>
        <p:nvSpPr>
          <p:cNvPr id="645" name="Google Shape;645;p58"/>
          <p:cNvSpPr txBox="1"/>
          <p:nvPr/>
        </p:nvSpPr>
        <p:spPr>
          <a:xfrm>
            <a:off x="380175" y="1401900"/>
            <a:ext cx="30000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Focus on tools with high metric scores aligned to your organizational priorities.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Use darker cells in critical areas to shortlist tools for deeper evaluation.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Identify tools with balanced performance across metrics for multi-functional use cases.</a:t>
            </a:r>
            <a:endParaRPr/>
          </a:p>
        </p:txBody>
      </p:sp>
      <p:sp>
        <p:nvSpPr>
          <p:cNvPr id="646" name="Google Shape;646;p58"/>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9"/>
          <p:cNvSpPr txBox="1"/>
          <p:nvPr>
            <p:ph type="title"/>
          </p:nvPr>
        </p:nvSpPr>
        <p:spPr>
          <a:xfrm>
            <a:off x="629841" y="342900"/>
            <a:ext cx="2949300" cy="12003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Actionable Recommendations</a:t>
            </a:r>
            <a:endParaRPr/>
          </a:p>
        </p:txBody>
      </p:sp>
      <p:sp>
        <p:nvSpPr>
          <p:cNvPr id="652" name="Google Shape;652;p59"/>
          <p:cNvSpPr txBox="1"/>
          <p:nvPr>
            <p:ph idx="1" type="body"/>
          </p:nvPr>
        </p:nvSpPr>
        <p:spPr>
          <a:xfrm>
            <a:off x="3887391" y="740569"/>
            <a:ext cx="4629300" cy="3655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200">
                <a:latin typeface="Arial"/>
                <a:ea typeface="Arial"/>
                <a:cs typeface="Arial"/>
                <a:sym typeface="Arial"/>
              </a:rPr>
              <a:t>Pilot High-Performing Tools:</a:t>
            </a:r>
            <a:r>
              <a:rPr lang="en" sz="1200">
                <a:latin typeface="Arial"/>
                <a:ea typeface="Arial"/>
                <a:cs typeface="Arial"/>
                <a:sym typeface="Arial"/>
              </a:rPr>
              <a:t> Start with tools that align with your organization’s immediate priorities, such as customer experience enhancement or operational reliability.</a:t>
            </a:r>
            <a:endParaRPr sz="12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800"/>
              </a:spcBef>
              <a:spcAft>
                <a:spcPts val="0"/>
              </a:spcAft>
              <a:buNone/>
            </a:pPr>
            <a:r>
              <a:rPr b="1" lang="en" sz="1200">
                <a:latin typeface="Arial"/>
                <a:ea typeface="Arial"/>
                <a:cs typeface="Arial"/>
                <a:sym typeface="Arial"/>
              </a:rPr>
              <a:t>Focus on ERR and CEI Metrics:</a:t>
            </a:r>
            <a:r>
              <a:rPr lang="en" sz="1200">
                <a:latin typeface="Arial"/>
                <a:ea typeface="Arial"/>
                <a:cs typeface="Arial"/>
                <a:sym typeface="Arial"/>
              </a:rPr>
              <a:t> Prioritize tools that reduce errors and deliver high ROI to maximize both operational and financial benefits.</a:t>
            </a:r>
            <a:endParaRPr sz="12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800"/>
              </a:spcBef>
              <a:spcAft>
                <a:spcPts val="0"/>
              </a:spcAft>
              <a:buNone/>
            </a:pPr>
            <a:r>
              <a:rPr b="1" lang="en" sz="1200">
                <a:latin typeface="Arial"/>
                <a:ea typeface="Arial"/>
                <a:cs typeface="Arial"/>
                <a:sym typeface="Arial"/>
              </a:rPr>
              <a:t>Customize Implementations:</a:t>
            </a:r>
            <a:r>
              <a:rPr lang="en" sz="1200">
                <a:latin typeface="Arial"/>
                <a:ea typeface="Arial"/>
                <a:cs typeface="Arial"/>
                <a:sym typeface="Arial"/>
              </a:rPr>
              <a:t> Leverage tools with strong category-specific strengths—whether for generative AI, process automation, or CRM workflows.</a:t>
            </a:r>
            <a:endParaRPr sz="12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800"/>
              </a:spcBef>
              <a:spcAft>
                <a:spcPts val="0"/>
              </a:spcAft>
              <a:buNone/>
            </a:pPr>
            <a:r>
              <a:rPr b="1" lang="en" sz="1200">
                <a:latin typeface="Arial"/>
                <a:ea typeface="Arial"/>
                <a:cs typeface="Arial"/>
                <a:sym typeface="Arial"/>
              </a:rPr>
              <a:t>Iterate and Scale:</a:t>
            </a:r>
            <a:r>
              <a:rPr lang="en" sz="1200">
                <a:latin typeface="Arial"/>
                <a:ea typeface="Arial"/>
                <a:cs typeface="Arial"/>
                <a:sym typeface="Arial"/>
              </a:rPr>
              <a:t> Use real-world feedback to refine the framework and scale successful implementations across the organization.</a:t>
            </a:r>
            <a:endParaRPr sz="2500"/>
          </a:p>
        </p:txBody>
      </p:sp>
      <p:pic>
        <p:nvPicPr>
          <p:cNvPr id="653" name="Google Shape;653;p59"/>
          <p:cNvPicPr preferRelativeResize="0"/>
          <p:nvPr/>
        </p:nvPicPr>
        <p:blipFill>
          <a:blip r:embed="rId3">
            <a:alphaModFix/>
          </a:blip>
          <a:stretch>
            <a:fillRect/>
          </a:stretch>
        </p:blipFill>
        <p:spPr>
          <a:xfrm>
            <a:off x="152400" y="1695600"/>
            <a:ext cx="3582589" cy="2686942"/>
          </a:xfrm>
          <a:prstGeom prst="rect">
            <a:avLst/>
          </a:prstGeom>
          <a:noFill/>
          <a:ln>
            <a:noFill/>
          </a:ln>
        </p:spPr>
      </p:pic>
      <p:sp>
        <p:nvSpPr>
          <p:cNvPr id="654" name="Google Shape;654;p59"/>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Process</a:t>
            </a:r>
            <a:endParaRPr/>
          </a:p>
        </p:txBody>
      </p:sp>
      <p:grpSp>
        <p:nvGrpSpPr>
          <p:cNvPr id="660" name="Google Shape;660;p60"/>
          <p:cNvGrpSpPr/>
          <p:nvPr/>
        </p:nvGrpSpPr>
        <p:grpSpPr>
          <a:xfrm>
            <a:off x="2633990" y="656872"/>
            <a:ext cx="3877247" cy="3814474"/>
            <a:chOff x="2902488" y="902232"/>
            <a:chExt cx="3339000" cy="3339000"/>
          </a:xfrm>
        </p:grpSpPr>
        <p:sp>
          <p:nvSpPr>
            <p:cNvPr id="661" name="Google Shape;661;p60"/>
            <p:cNvSpPr/>
            <p:nvPr/>
          </p:nvSpPr>
          <p:spPr>
            <a:xfrm rot="-5400000">
              <a:off x="2902488" y="902232"/>
              <a:ext cx="3339000" cy="3339000"/>
            </a:xfrm>
            <a:prstGeom prst="ellipse">
              <a:avLst/>
            </a:prstGeom>
            <a:noFill/>
            <a:ln cap="flat" cmpd="sng" w="19050">
              <a:solidFill>
                <a:srgbClr val="B6124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0"/>
            <p:cNvSpPr/>
            <p:nvPr/>
          </p:nvSpPr>
          <p:spPr>
            <a:xfrm>
              <a:off x="3123875" y="1123625"/>
              <a:ext cx="2896500" cy="2896200"/>
            </a:xfrm>
            <a:prstGeom prst="pie">
              <a:avLst>
                <a:gd fmla="val 2689583" name="adj1"/>
                <a:gd fmla="val 13510993" name="adj2"/>
              </a:avLst>
            </a:prstGeom>
            <a:solidFill>
              <a:srgbClr val="F48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60"/>
          <p:cNvGrpSpPr/>
          <p:nvPr/>
        </p:nvGrpSpPr>
        <p:grpSpPr>
          <a:xfrm>
            <a:off x="3518302" y="1526867"/>
            <a:ext cx="2108623" cy="2074484"/>
            <a:chOff x="3664038" y="1663782"/>
            <a:chExt cx="1815900" cy="1815900"/>
          </a:xfrm>
        </p:grpSpPr>
        <p:sp>
          <p:nvSpPr>
            <p:cNvPr id="664" name="Google Shape;664;p60"/>
            <p:cNvSpPr/>
            <p:nvPr/>
          </p:nvSpPr>
          <p:spPr>
            <a:xfrm>
              <a:off x="3664038" y="1663782"/>
              <a:ext cx="1815900" cy="1815900"/>
            </a:xfrm>
            <a:prstGeom prst="ellipse">
              <a:avLst/>
            </a:prstGeom>
            <a:solidFill>
              <a:srgbClr val="AC1146"/>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0"/>
            <p:cNvSpPr txBox="1"/>
            <p:nvPr/>
          </p:nvSpPr>
          <p:spPr>
            <a:xfrm>
              <a:off x="3899988" y="2158482"/>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rgbClr val="FFFFFF"/>
                  </a:solidFill>
                  <a:latin typeface="Roboto"/>
                  <a:ea typeface="Roboto"/>
                  <a:cs typeface="Roboto"/>
                  <a:sym typeface="Roboto"/>
                </a:rPr>
                <a:t>IT Infrastructure Processes</a:t>
              </a:r>
              <a:endParaRPr b="1" sz="1700">
                <a:solidFill>
                  <a:srgbClr val="FFFFFF"/>
                </a:solidFill>
                <a:latin typeface="Roboto"/>
                <a:ea typeface="Roboto"/>
                <a:cs typeface="Roboto"/>
                <a:sym typeface="Roboto"/>
              </a:endParaRPr>
            </a:p>
          </p:txBody>
        </p:sp>
      </p:grpSp>
      <p:grpSp>
        <p:nvGrpSpPr>
          <p:cNvPr id="666" name="Google Shape;666;p60"/>
          <p:cNvGrpSpPr/>
          <p:nvPr/>
        </p:nvGrpSpPr>
        <p:grpSpPr>
          <a:xfrm>
            <a:off x="2584505" y="601739"/>
            <a:ext cx="1240903" cy="1220769"/>
            <a:chOff x="2859873" y="853971"/>
            <a:chExt cx="1068639" cy="1068600"/>
          </a:xfrm>
        </p:grpSpPr>
        <p:sp>
          <p:nvSpPr>
            <p:cNvPr id="667" name="Google Shape;667;p60"/>
            <p:cNvSpPr/>
            <p:nvPr/>
          </p:nvSpPr>
          <p:spPr>
            <a:xfrm>
              <a:off x="2859873" y="853971"/>
              <a:ext cx="1068600" cy="1068600"/>
            </a:xfrm>
            <a:prstGeom prst="ellipse">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0"/>
            <p:cNvSpPr txBox="1"/>
            <p:nvPr/>
          </p:nvSpPr>
          <p:spPr>
            <a:xfrm>
              <a:off x="2859912" y="1022201"/>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Data Management</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grpSp>
      <p:grpSp>
        <p:nvGrpSpPr>
          <p:cNvPr id="669" name="Google Shape;669;p60"/>
          <p:cNvGrpSpPr/>
          <p:nvPr/>
        </p:nvGrpSpPr>
        <p:grpSpPr>
          <a:xfrm>
            <a:off x="5318638" y="3321002"/>
            <a:ext cx="1240870" cy="1220769"/>
            <a:chOff x="5214448" y="3234278"/>
            <a:chExt cx="1068610" cy="1068600"/>
          </a:xfrm>
        </p:grpSpPr>
        <p:sp>
          <p:nvSpPr>
            <p:cNvPr id="670" name="Google Shape;670;p60"/>
            <p:cNvSpPr/>
            <p:nvPr/>
          </p:nvSpPr>
          <p:spPr>
            <a:xfrm>
              <a:off x="5214448" y="3234278"/>
              <a:ext cx="1068600" cy="1068600"/>
            </a:xfrm>
            <a:prstGeom prst="ellipse">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0"/>
            <p:cNvSpPr txBox="1"/>
            <p:nvPr/>
          </p:nvSpPr>
          <p:spPr>
            <a:xfrm>
              <a:off x="5214459" y="3402497"/>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Asset Management</a:t>
              </a:r>
              <a:endParaRPr>
                <a:solidFill>
                  <a:srgbClr val="FFFFFF"/>
                </a:solidFill>
                <a:latin typeface="Roboto"/>
                <a:ea typeface="Roboto"/>
                <a:cs typeface="Roboto"/>
                <a:sym typeface="Roboto"/>
              </a:endParaRPr>
            </a:p>
          </p:txBody>
        </p:sp>
      </p:grpSp>
      <p:sp>
        <p:nvSpPr>
          <p:cNvPr id="672" name="Google Shape;672;p60"/>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Management</a:t>
            </a:r>
            <a:endParaRPr/>
          </a:p>
        </p:txBody>
      </p:sp>
      <p:sp>
        <p:nvSpPr>
          <p:cNvPr id="678" name="Google Shape;678;p61"/>
          <p:cNvSpPr txBox="1"/>
          <p:nvPr>
            <p:ph idx="1" type="body"/>
          </p:nvPr>
        </p:nvSpPr>
        <p:spPr>
          <a:xfrm>
            <a:off x="628650" y="1369219"/>
            <a:ext cx="7886700" cy="3263400"/>
          </a:xfrm>
          <a:prstGeom prst="rect">
            <a:avLst/>
          </a:prstGeom>
        </p:spPr>
        <p:txBody>
          <a:bodyPr anchorCtr="0" anchor="ctr" bIns="34275" lIns="68575" spcFirstLastPara="1" rIns="68575" wrap="square" tIns="34275">
            <a:normAutofit/>
          </a:bodyPr>
          <a:lstStyle/>
          <a:p>
            <a:pPr indent="0" lvl="0" marL="0" rtl="0" algn="ctr">
              <a:lnSpc>
                <a:spcPct val="115000"/>
              </a:lnSpc>
              <a:spcBef>
                <a:spcPts val="0"/>
              </a:spcBef>
              <a:spcAft>
                <a:spcPts val="0"/>
              </a:spcAft>
              <a:buNone/>
            </a:pPr>
            <a:r>
              <a:rPr lang="en"/>
              <a:t>“Benchmarking data management processes, organizations can align their practices with best standards to enhance operational efficiency, cost-effectiveness, and security while establishing </a:t>
            </a:r>
            <a:r>
              <a:rPr b="1" lang="en"/>
              <a:t>scalable data handling solutions</a:t>
            </a:r>
            <a:r>
              <a:rPr lang="en"/>
              <a:t>.”</a:t>
            </a:r>
            <a:endParaRPr/>
          </a:p>
          <a:p>
            <a:pPr indent="0" lvl="0" marL="0" rtl="0" algn="l">
              <a:spcBef>
                <a:spcPts val="800"/>
              </a:spcBef>
              <a:spcAft>
                <a:spcPts val="0"/>
              </a:spcAft>
              <a:buNone/>
            </a:pPr>
            <a:r>
              <a:t/>
            </a:r>
            <a:endParaRPr/>
          </a:p>
        </p:txBody>
      </p:sp>
      <p:sp>
        <p:nvSpPr>
          <p:cNvPr id="679" name="Google Shape;679;p61"/>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628650" y="219698"/>
            <a:ext cx="7886700" cy="746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Team Members</a:t>
            </a:r>
            <a:endParaRPr/>
          </a:p>
        </p:txBody>
      </p:sp>
      <p:pic>
        <p:nvPicPr>
          <p:cNvPr id="145" name="Google Shape;145;p26"/>
          <p:cNvPicPr preferRelativeResize="0"/>
          <p:nvPr/>
        </p:nvPicPr>
        <p:blipFill rotWithShape="1">
          <a:blip r:embed="rId3">
            <a:alphaModFix/>
          </a:blip>
          <a:srcRect b="0" l="15552" r="17785" t="0"/>
          <a:stretch/>
        </p:blipFill>
        <p:spPr>
          <a:xfrm>
            <a:off x="245626" y="1275203"/>
            <a:ext cx="1618500" cy="1618200"/>
          </a:xfrm>
          <a:prstGeom prst="ellipse">
            <a:avLst/>
          </a:prstGeom>
          <a:noFill/>
          <a:ln>
            <a:noFill/>
          </a:ln>
        </p:spPr>
      </p:pic>
      <p:grpSp>
        <p:nvGrpSpPr>
          <p:cNvPr id="146" name="Google Shape;146;p26"/>
          <p:cNvGrpSpPr/>
          <p:nvPr/>
        </p:nvGrpSpPr>
        <p:grpSpPr>
          <a:xfrm>
            <a:off x="119250" y="2958286"/>
            <a:ext cx="1744956" cy="910045"/>
            <a:chOff x="6620069" y="3052092"/>
            <a:chExt cx="1884606" cy="1308665"/>
          </a:xfrm>
        </p:grpSpPr>
        <p:sp>
          <p:nvSpPr>
            <p:cNvPr id="147" name="Google Shape;147;p26"/>
            <p:cNvSpPr txBox="1"/>
            <p:nvPr/>
          </p:nvSpPr>
          <p:spPr>
            <a:xfrm>
              <a:off x="6620075" y="3052092"/>
              <a:ext cx="18846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rgbClr val="FB569C"/>
                  </a:solidFill>
                  <a:latin typeface="Fira Sans Extra Condensed Medium"/>
                  <a:ea typeface="Fira Sans Extra Condensed Medium"/>
                  <a:cs typeface="Fira Sans Extra Condensed Medium"/>
                  <a:sym typeface="Fira Sans Extra Condensed Medium"/>
                </a:rPr>
                <a:t>Mbalenhle B. Holt</a:t>
              </a:r>
              <a:endParaRPr sz="1500">
                <a:solidFill>
                  <a:srgbClr val="FB569C"/>
                </a:solidFill>
                <a:latin typeface="Fira Sans Extra Condensed Medium"/>
                <a:ea typeface="Fira Sans Extra Condensed Medium"/>
                <a:cs typeface="Fira Sans Extra Condensed Medium"/>
                <a:sym typeface="Fira Sans Extra Condensed Medium"/>
              </a:endParaRPr>
            </a:p>
          </p:txBody>
        </p:sp>
        <p:sp>
          <p:nvSpPr>
            <p:cNvPr id="148" name="Google Shape;148;p26"/>
            <p:cNvSpPr txBox="1"/>
            <p:nvPr/>
          </p:nvSpPr>
          <p:spPr>
            <a:xfrm>
              <a:off x="6620069" y="3323957"/>
              <a:ext cx="1884600" cy="103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Roboto"/>
                  <a:ea typeface="Roboto"/>
                  <a:cs typeface="Roboto"/>
                  <a:sym typeface="Roboto"/>
                </a:rPr>
                <a:t>Master of Information Systems Management</a:t>
              </a:r>
              <a:endParaRPr sz="1000">
                <a:latin typeface="Roboto"/>
                <a:ea typeface="Roboto"/>
                <a:cs typeface="Roboto"/>
                <a:sym typeface="Roboto"/>
              </a:endParaRPr>
            </a:p>
          </p:txBody>
        </p:sp>
      </p:grpSp>
      <p:grpSp>
        <p:nvGrpSpPr>
          <p:cNvPr id="149" name="Google Shape;149;p26"/>
          <p:cNvGrpSpPr/>
          <p:nvPr/>
        </p:nvGrpSpPr>
        <p:grpSpPr>
          <a:xfrm>
            <a:off x="7279800" y="2958436"/>
            <a:ext cx="1744956" cy="910045"/>
            <a:chOff x="6620069" y="3052092"/>
            <a:chExt cx="1884606" cy="1308665"/>
          </a:xfrm>
        </p:grpSpPr>
        <p:sp>
          <p:nvSpPr>
            <p:cNvPr id="150" name="Google Shape;150;p26"/>
            <p:cNvSpPr txBox="1"/>
            <p:nvPr/>
          </p:nvSpPr>
          <p:spPr>
            <a:xfrm>
              <a:off x="6620075" y="3052092"/>
              <a:ext cx="18846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rgbClr val="9C27B0"/>
                  </a:solidFill>
                  <a:latin typeface="Fira Sans Extra Condensed Medium"/>
                  <a:ea typeface="Fira Sans Extra Condensed Medium"/>
                  <a:cs typeface="Fira Sans Extra Condensed Medium"/>
                  <a:sym typeface="Fira Sans Extra Condensed Medium"/>
                </a:rPr>
                <a:t>Pranav Naik</a:t>
              </a:r>
              <a:endParaRPr sz="1500">
                <a:solidFill>
                  <a:srgbClr val="9C27B0"/>
                </a:solidFill>
                <a:latin typeface="Fira Sans Extra Condensed Medium"/>
                <a:ea typeface="Fira Sans Extra Condensed Medium"/>
                <a:cs typeface="Fira Sans Extra Condensed Medium"/>
                <a:sym typeface="Fira Sans Extra Condensed Medium"/>
              </a:endParaRPr>
            </a:p>
          </p:txBody>
        </p:sp>
        <p:sp>
          <p:nvSpPr>
            <p:cNvPr id="151" name="Google Shape;151;p26"/>
            <p:cNvSpPr txBox="1"/>
            <p:nvPr/>
          </p:nvSpPr>
          <p:spPr>
            <a:xfrm>
              <a:off x="6620069" y="3323957"/>
              <a:ext cx="1884600" cy="103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Roboto"/>
                  <a:ea typeface="Roboto"/>
                  <a:cs typeface="Roboto"/>
                  <a:sym typeface="Roboto"/>
                </a:rPr>
                <a:t>Master of Information Systems Management</a:t>
              </a:r>
              <a:endParaRPr sz="1000">
                <a:latin typeface="Roboto"/>
                <a:ea typeface="Roboto"/>
                <a:cs typeface="Roboto"/>
                <a:sym typeface="Roboto"/>
              </a:endParaRPr>
            </a:p>
          </p:txBody>
        </p:sp>
      </p:grpSp>
      <p:grpSp>
        <p:nvGrpSpPr>
          <p:cNvPr id="152" name="Google Shape;152;p26"/>
          <p:cNvGrpSpPr/>
          <p:nvPr/>
        </p:nvGrpSpPr>
        <p:grpSpPr>
          <a:xfrm>
            <a:off x="1909417" y="2958435"/>
            <a:ext cx="1744883" cy="910043"/>
            <a:chOff x="6442647" y="3052095"/>
            <a:chExt cx="2062022" cy="1308662"/>
          </a:xfrm>
        </p:grpSpPr>
        <p:sp>
          <p:nvSpPr>
            <p:cNvPr id="153" name="Google Shape;153;p26"/>
            <p:cNvSpPr txBox="1"/>
            <p:nvPr/>
          </p:nvSpPr>
          <p:spPr>
            <a:xfrm>
              <a:off x="6442647" y="3052095"/>
              <a:ext cx="20619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rgbClr val="E850E0"/>
                  </a:solidFill>
                  <a:latin typeface="Fira Sans Extra Condensed Medium"/>
                  <a:ea typeface="Fira Sans Extra Condensed Medium"/>
                  <a:cs typeface="Fira Sans Extra Condensed Medium"/>
                  <a:sym typeface="Fira Sans Extra Condensed Medium"/>
                </a:rPr>
                <a:t>Chitra R. Krishnarao</a:t>
              </a:r>
              <a:endParaRPr sz="1500">
                <a:solidFill>
                  <a:srgbClr val="E850E0"/>
                </a:solidFill>
                <a:latin typeface="Fira Sans Extra Condensed Medium"/>
                <a:ea typeface="Fira Sans Extra Condensed Medium"/>
                <a:cs typeface="Fira Sans Extra Condensed Medium"/>
                <a:sym typeface="Fira Sans Extra Condensed Medium"/>
              </a:endParaRPr>
            </a:p>
          </p:txBody>
        </p:sp>
        <p:sp>
          <p:nvSpPr>
            <p:cNvPr id="154" name="Google Shape;154;p26"/>
            <p:cNvSpPr txBox="1"/>
            <p:nvPr/>
          </p:nvSpPr>
          <p:spPr>
            <a:xfrm>
              <a:off x="6620069" y="3323957"/>
              <a:ext cx="1884600" cy="103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Roboto"/>
                  <a:ea typeface="Roboto"/>
                  <a:cs typeface="Roboto"/>
                  <a:sym typeface="Roboto"/>
                </a:rPr>
                <a:t>Master of Information Systems Management BIDA</a:t>
              </a:r>
              <a:endParaRPr sz="1000">
                <a:latin typeface="Roboto"/>
                <a:ea typeface="Roboto"/>
                <a:cs typeface="Roboto"/>
                <a:sym typeface="Roboto"/>
              </a:endParaRPr>
            </a:p>
          </p:txBody>
        </p:sp>
      </p:grpSp>
      <p:grpSp>
        <p:nvGrpSpPr>
          <p:cNvPr id="155" name="Google Shape;155;p26"/>
          <p:cNvGrpSpPr/>
          <p:nvPr/>
        </p:nvGrpSpPr>
        <p:grpSpPr>
          <a:xfrm>
            <a:off x="3699513" y="2958298"/>
            <a:ext cx="1744956" cy="910045"/>
            <a:chOff x="6620069" y="3052092"/>
            <a:chExt cx="1884606" cy="1308665"/>
          </a:xfrm>
        </p:grpSpPr>
        <p:sp>
          <p:nvSpPr>
            <p:cNvPr id="156" name="Google Shape;156;p26"/>
            <p:cNvSpPr txBox="1"/>
            <p:nvPr/>
          </p:nvSpPr>
          <p:spPr>
            <a:xfrm>
              <a:off x="6620075" y="3052092"/>
              <a:ext cx="18846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rgbClr val="FB8569"/>
                  </a:solidFill>
                  <a:latin typeface="Fira Sans Extra Condensed Medium"/>
                  <a:ea typeface="Fira Sans Extra Condensed Medium"/>
                  <a:cs typeface="Fira Sans Extra Condensed Medium"/>
                  <a:sym typeface="Fira Sans Extra Condensed Medium"/>
                </a:rPr>
                <a:t>Pengrui</a:t>
              </a:r>
              <a:r>
                <a:rPr lang="en" sz="1500">
                  <a:solidFill>
                    <a:srgbClr val="FB8569"/>
                  </a:solidFill>
                  <a:latin typeface="Fira Sans Extra Condensed Medium"/>
                  <a:ea typeface="Fira Sans Extra Condensed Medium"/>
                  <a:cs typeface="Fira Sans Extra Condensed Medium"/>
                  <a:sym typeface="Fira Sans Extra Condensed Medium"/>
                </a:rPr>
                <a:t> Zeng</a:t>
              </a:r>
              <a:endParaRPr sz="1500">
                <a:solidFill>
                  <a:srgbClr val="FB8569"/>
                </a:solidFill>
                <a:latin typeface="Fira Sans Extra Condensed Medium"/>
                <a:ea typeface="Fira Sans Extra Condensed Medium"/>
                <a:cs typeface="Fira Sans Extra Condensed Medium"/>
                <a:sym typeface="Fira Sans Extra Condensed Medium"/>
              </a:endParaRPr>
            </a:p>
          </p:txBody>
        </p:sp>
        <p:sp>
          <p:nvSpPr>
            <p:cNvPr id="157" name="Google Shape;157;p26"/>
            <p:cNvSpPr txBox="1"/>
            <p:nvPr/>
          </p:nvSpPr>
          <p:spPr>
            <a:xfrm>
              <a:off x="6620069" y="3323957"/>
              <a:ext cx="1884600" cy="103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Roboto"/>
                  <a:ea typeface="Roboto"/>
                  <a:cs typeface="Roboto"/>
                  <a:sym typeface="Roboto"/>
                </a:rPr>
                <a:t>Master of Information Systems Management </a:t>
              </a:r>
              <a:endParaRPr sz="1000">
                <a:latin typeface="Roboto"/>
                <a:ea typeface="Roboto"/>
                <a:cs typeface="Roboto"/>
                <a:sym typeface="Roboto"/>
              </a:endParaRPr>
            </a:p>
          </p:txBody>
        </p:sp>
      </p:grpSp>
      <p:grpSp>
        <p:nvGrpSpPr>
          <p:cNvPr id="158" name="Google Shape;158;p26"/>
          <p:cNvGrpSpPr/>
          <p:nvPr/>
        </p:nvGrpSpPr>
        <p:grpSpPr>
          <a:xfrm>
            <a:off x="5370562" y="2958463"/>
            <a:ext cx="1909228" cy="910034"/>
            <a:chOff x="6535987" y="3052108"/>
            <a:chExt cx="1968682" cy="1308649"/>
          </a:xfrm>
        </p:grpSpPr>
        <p:sp>
          <p:nvSpPr>
            <p:cNvPr id="159" name="Google Shape;159;p26"/>
            <p:cNvSpPr txBox="1"/>
            <p:nvPr/>
          </p:nvSpPr>
          <p:spPr>
            <a:xfrm>
              <a:off x="6535987" y="3052108"/>
              <a:ext cx="19686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rgbClr val="FBB831"/>
                  </a:solidFill>
                  <a:latin typeface="Fira Sans Extra Condensed Medium"/>
                  <a:ea typeface="Fira Sans Extra Condensed Medium"/>
                  <a:cs typeface="Fira Sans Extra Condensed Medium"/>
                  <a:sym typeface="Fira Sans Extra Condensed Medium"/>
                </a:rPr>
                <a:t>Abhineet Chaudhary</a:t>
              </a:r>
              <a:endParaRPr sz="1500">
                <a:solidFill>
                  <a:srgbClr val="FBB831"/>
                </a:solidFill>
                <a:latin typeface="Fira Sans Extra Condensed Medium"/>
                <a:ea typeface="Fira Sans Extra Condensed Medium"/>
                <a:cs typeface="Fira Sans Extra Condensed Medium"/>
                <a:sym typeface="Fira Sans Extra Condensed Medium"/>
              </a:endParaRPr>
            </a:p>
          </p:txBody>
        </p:sp>
        <p:sp>
          <p:nvSpPr>
            <p:cNvPr id="160" name="Google Shape;160;p26"/>
            <p:cNvSpPr txBox="1"/>
            <p:nvPr/>
          </p:nvSpPr>
          <p:spPr>
            <a:xfrm>
              <a:off x="6620069" y="3323957"/>
              <a:ext cx="1884600" cy="103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Roboto"/>
                  <a:ea typeface="Roboto"/>
                  <a:cs typeface="Roboto"/>
                  <a:sym typeface="Roboto"/>
                </a:rPr>
                <a:t>Master of Information Systems Management</a:t>
              </a:r>
              <a:endParaRPr sz="1000">
                <a:latin typeface="Roboto"/>
                <a:ea typeface="Roboto"/>
                <a:cs typeface="Roboto"/>
                <a:sym typeface="Roboto"/>
              </a:endParaRPr>
            </a:p>
          </p:txBody>
        </p:sp>
      </p:grpSp>
      <p:sp>
        <p:nvSpPr>
          <p:cNvPr id="161" name="Google Shape;161;p26"/>
          <p:cNvSpPr/>
          <p:nvPr/>
        </p:nvSpPr>
        <p:spPr>
          <a:xfrm>
            <a:off x="114702" y="4702900"/>
            <a:ext cx="318600" cy="320400"/>
          </a:xfrm>
          <a:prstGeom prst="roundRect">
            <a:avLst>
              <a:gd fmla="val 50000" name="adj"/>
            </a:avLst>
          </a:prstGeom>
          <a:solidFill>
            <a:srgbClr val="FBB83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pic>
        <p:nvPicPr>
          <p:cNvPr id="162" name="Google Shape;162;p26"/>
          <p:cNvPicPr preferRelativeResize="0"/>
          <p:nvPr/>
        </p:nvPicPr>
        <p:blipFill rotWithShape="1">
          <a:blip r:embed="rId4">
            <a:alphaModFix/>
          </a:blip>
          <a:srcRect b="1018" l="0" r="0" t="1028"/>
          <a:stretch/>
        </p:blipFill>
        <p:spPr>
          <a:xfrm>
            <a:off x="3825976" y="1275191"/>
            <a:ext cx="1618500" cy="1618200"/>
          </a:xfrm>
          <a:prstGeom prst="ellipse">
            <a:avLst/>
          </a:prstGeom>
          <a:noFill/>
          <a:ln>
            <a:noFill/>
          </a:ln>
        </p:spPr>
      </p:pic>
      <p:pic>
        <p:nvPicPr>
          <p:cNvPr id="163" name="Google Shape;163;p26"/>
          <p:cNvPicPr preferRelativeResize="0"/>
          <p:nvPr/>
        </p:nvPicPr>
        <p:blipFill rotWithShape="1">
          <a:blip r:embed="rId5">
            <a:alphaModFix/>
          </a:blip>
          <a:srcRect b="47575" l="14845" r="29091" t="10903"/>
          <a:stretch/>
        </p:blipFill>
        <p:spPr>
          <a:xfrm>
            <a:off x="7428025" y="1382686"/>
            <a:ext cx="1561200" cy="1542000"/>
          </a:xfrm>
          <a:prstGeom prst="flowChartConnector">
            <a:avLst/>
          </a:prstGeom>
          <a:noFill/>
          <a:ln>
            <a:noFill/>
          </a:ln>
        </p:spPr>
      </p:pic>
      <p:pic>
        <p:nvPicPr>
          <p:cNvPr id="164" name="Google Shape;164;p26"/>
          <p:cNvPicPr preferRelativeResize="0"/>
          <p:nvPr/>
        </p:nvPicPr>
        <p:blipFill>
          <a:blip r:embed="rId6">
            <a:alphaModFix/>
          </a:blip>
          <a:stretch>
            <a:fillRect/>
          </a:stretch>
        </p:blipFill>
        <p:spPr>
          <a:xfrm>
            <a:off x="5623026" y="1275036"/>
            <a:ext cx="1618500" cy="1618500"/>
          </a:xfrm>
          <a:prstGeom prst="ellipse">
            <a:avLst/>
          </a:prstGeom>
          <a:noFill/>
          <a:ln>
            <a:noFill/>
          </a:ln>
        </p:spPr>
      </p:pic>
      <p:pic>
        <p:nvPicPr>
          <p:cNvPr id="165" name="Google Shape;165;p26"/>
          <p:cNvPicPr preferRelativeResize="0"/>
          <p:nvPr/>
        </p:nvPicPr>
        <p:blipFill>
          <a:blip r:embed="rId7">
            <a:alphaModFix/>
          </a:blip>
          <a:stretch>
            <a:fillRect/>
          </a:stretch>
        </p:blipFill>
        <p:spPr>
          <a:xfrm>
            <a:off x="2035789" y="1275011"/>
            <a:ext cx="1618500" cy="16185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Benchmark Use Case</a:t>
            </a:r>
            <a:endParaRPr/>
          </a:p>
        </p:txBody>
      </p:sp>
      <p:sp>
        <p:nvSpPr>
          <p:cNvPr id="685" name="Google Shape;685;p62"/>
          <p:cNvSpPr txBox="1"/>
          <p:nvPr>
            <p:ph idx="1" type="body"/>
          </p:nvPr>
        </p:nvSpPr>
        <p:spPr>
          <a:xfrm>
            <a:off x="628650" y="1369219"/>
            <a:ext cx="7886700" cy="3263400"/>
          </a:xfrm>
          <a:prstGeom prst="rect">
            <a:avLst/>
          </a:prstGeom>
        </p:spPr>
        <p:txBody>
          <a:bodyPr anchorCtr="0" anchor="ctr" bIns="34275" lIns="68575" spcFirstLastPara="1" rIns="68575" wrap="square" tIns="34275">
            <a:normAutofit/>
          </a:bodyPr>
          <a:lstStyle/>
          <a:p>
            <a:pPr indent="0" lvl="0" marL="0" rtl="0" algn="ctr">
              <a:lnSpc>
                <a:spcPct val="115000"/>
              </a:lnSpc>
              <a:spcBef>
                <a:spcPts val="0"/>
              </a:spcBef>
              <a:spcAft>
                <a:spcPts val="0"/>
              </a:spcAft>
              <a:buNone/>
            </a:pPr>
            <a:r>
              <a:rPr lang="en" sz="3200"/>
              <a:t>Data </a:t>
            </a:r>
            <a:r>
              <a:rPr lang="en" sz="3200"/>
              <a:t>Storage Utilization &amp; Recovery Time</a:t>
            </a:r>
            <a:endParaRPr sz="3200"/>
          </a:p>
          <a:p>
            <a:pPr indent="0" lvl="0" marL="0" rtl="0" algn="l">
              <a:spcBef>
                <a:spcPts val="800"/>
              </a:spcBef>
              <a:spcAft>
                <a:spcPts val="0"/>
              </a:spcAft>
              <a:buNone/>
            </a:pPr>
            <a:r>
              <a:t/>
            </a:r>
            <a:endParaRPr sz="3200"/>
          </a:p>
        </p:txBody>
      </p:sp>
      <p:sp>
        <p:nvSpPr>
          <p:cNvPr id="686" name="Google Shape;686;p62"/>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3"/>
          <p:cNvSpPr txBox="1"/>
          <p:nvPr>
            <p:ph type="title"/>
          </p:nvPr>
        </p:nvSpPr>
        <p:spPr>
          <a:xfrm>
            <a:off x="628650" y="983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Target Value</a:t>
            </a:r>
            <a:endParaRPr/>
          </a:p>
        </p:txBody>
      </p:sp>
      <p:grpSp>
        <p:nvGrpSpPr>
          <p:cNvPr id="692" name="Google Shape;692;p63"/>
          <p:cNvGrpSpPr/>
          <p:nvPr/>
        </p:nvGrpSpPr>
        <p:grpSpPr>
          <a:xfrm>
            <a:off x="1029052" y="986241"/>
            <a:ext cx="2323129" cy="3404202"/>
            <a:chOff x="1118213" y="283725"/>
            <a:chExt cx="2090837" cy="4076400"/>
          </a:xfrm>
        </p:grpSpPr>
        <p:sp>
          <p:nvSpPr>
            <p:cNvPr id="693" name="Google Shape;693;p63"/>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3"/>
            <p:cNvSpPr/>
            <p:nvPr/>
          </p:nvSpPr>
          <p:spPr>
            <a:xfrm>
              <a:off x="1118213" y="341762"/>
              <a:ext cx="2048100" cy="24951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3"/>
            <p:cNvSpPr/>
            <p:nvPr/>
          </p:nvSpPr>
          <p:spPr>
            <a:xfrm>
              <a:off x="1233919" y="1225047"/>
              <a:ext cx="18783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6124A"/>
                  </a:solidFill>
                  <a:latin typeface="Roboto Medium"/>
                  <a:ea typeface="Roboto Medium"/>
                  <a:cs typeface="Roboto Medium"/>
                  <a:sym typeface="Roboto Medium"/>
                </a:rPr>
                <a:t>Storage Utilization Rate (%)</a:t>
              </a:r>
              <a:endParaRPr sz="1300">
                <a:solidFill>
                  <a:srgbClr val="B6124A"/>
                </a:solidFill>
                <a:latin typeface="Roboto Medium"/>
                <a:ea typeface="Roboto Medium"/>
                <a:cs typeface="Roboto Medium"/>
                <a:sym typeface="Roboto Medium"/>
              </a:endParaRPr>
            </a:p>
          </p:txBody>
        </p:sp>
        <p:sp>
          <p:nvSpPr>
            <p:cNvPr id="696" name="Google Shape;696;p63"/>
            <p:cNvSpPr/>
            <p:nvPr/>
          </p:nvSpPr>
          <p:spPr>
            <a:xfrm>
              <a:off x="1233851" y="1866633"/>
              <a:ext cx="18783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B6124A"/>
                  </a:solidFill>
                  <a:latin typeface="Roboto"/>
                  <a:ea typeface="Roboto"/>
                  <a:cs typeface="Roboto"/>
                  <a:sym typeface="Roboto"/>
                </a:rPr>
                <a:t>Measures the proportion of allocated storage actively in use.</a:t>
              </a:r>
              <a:endParaRPr sz="1200">
                <a:solidFill>
                  <a:srgbClr val="B6124A"/>
                </a:solidFill>
                <a:latin typeface="Roboto"/>
                <a:ea typeface="Roboto"/>
                <a:cs typeface="Roboto"/>
                <a:sym typeface="Roboto"/>
              </a:endParaRPr>
            </a:p>
          </p:txBody>
        </p:sp>
        <p:sp>
          <p:nvSpPr>
            <p:cNvPr id="697" name="Google Shape;697;p6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B6124A"/>
                  </a:solidFill>
                  <a:latin typeface="Roboto"/>
                  <a:ea typeface="Roboto"/>
                  <a:cs typeface="Roboto"/>
                  <a:sym typeface="Roboto"/>
                </a:rPr>
                <a:t>70-80</a:t>
              </a:r>
              <a:r>
                <a:rPr lang="en" sz="4000">
                  <a:solidFill>
                    <a:srgbClr val="B6124A"/>
                  </a:solidFill>
                  <a:latin typeface="Roboto Thin"/>
                  <a:ea typeface="Roboto Thin"/>
                  <a:cs typeface="Roboto Thin"/>
                  <a:sym typeface="Roboto Thin"/>
                </a:rPr>
                <a:t>%</a:t>
              </a:r>
              <a:endParaRPr sz="4000">
                <a:solidFill>
                  <a:srgbClr val="B6124A"/>
                </a:solidFill>
                <a:latin typeface="Roboto Thin"/>
                <a:ea typeface="Roboto Thin"/>
                <a:cs typeface="Roboto Thin"/>
                <a:sym typeface="Roboto Thin"/>
              </a:endParaRPr>
            </a:p>
          </p:txBody>
        </p:sp>
        <p:sp>
          <p:nvSpPr>
            <p:cNvPr id="698" name="Google Shape;698;p63"/>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3"/>
            <p:cNvSpPr/>
            <p:nvPr/>
          </p:nvSpPr>
          <p:spPr>
            <a:xfrm>
              <a:off x="1215557" y="3061602"/>
              <a:ext cx="1914900" cy="124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Low Utilization</a:t>
              </a:r>
              <a:r>
                <a:rPr lang="en" sz="1000">
                  <a:solidFill>
                    <a:srgbClr val="FFFFFF"/>
                  </a:solidFill>
                  <a:latin typeface="Roboto"/>
                  <a:ea typeface="Roboto"/>
                  <a:cs typeface="Roboto"/>
                  <a:sym typeface="Roboto"/>
                </a:rPr>
                <a:t> = over-</a:t>
              </a:r>
              <a:r>
                <a:rPr lang="en" sz="1000">
                  <a:solidFill>
                    <a:srgbClr val="FFFFFF"/>
                  </a:solidFill>
                  <a:latin typeface="Roboto"/>
                  <a:ea typeface="Roboto"/>
                  <a:cs typeface="Roboto"/>
                  <a:sym typeface="Roboto"/>
                </a:rPr>
                <a:t>provision</a:t>
              </a:r>
              <a:r>
                <a:rPr lang="en" sz="1000">
                  <a:solidFill>
                    <a:srgbClr val="FFFFFF"/>
                  </a:solidFill>
                  <a:latin typeface="Roboto"/>
                  <a:ea typeface="Roboto"/>
                  <a:cs typeface="Roboto"/>
                  <a:sym typeface="Roboto"/>
                </a:rPr>
                <a:t> or underutilization of resources</a:t>
              </a:r>
              <a:endParaRPr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High Utilization</a:t>
              </a:r>
              <a:r>
                <a:rPr lang="en" sz="1000">
                  <a:solidFill>
                    <a:srgbClr val="FFFFFF"/>
                  </a:solidFill>
                  <a:latin typeface="Roboto"/>
                  <a:ea typeface="Roboto"/>
                  <a:cs typeface="Roboto"/>
                  <a:sym typeface="Roboto"/>
                </a:rPr>
                <a:t> = risks of storage saturation</a:t>
              </a:r>
              <a:endParaRPr sz="1000">
                <a:solidFill>
                  <a:srgbClr val="FFFFFF"/>
                </a:solidFill>
                <a:latin typeface="Roboto"/>
                <a:ea typeface="Roboto"/>
                <a:cs typeface="Roboto"/>
                <a:sym typeface="Roboto"/>
              </a:endParaRPr>
            </a:p>
          </p:txBody>
        </p:sp>
      </p:grpSp>
      <p:grpSp>
        <p:nvGrpSpPr>
          <p:cNvPr id="700" name="Google Shape;700;p63"/>
          <p:cNvGrpSpPr/>
          <p:nvPr/>
        </p:nvGrpSpPr>
        <p:grpSpPr>
          <a:xfrm>
            <a:off x="3410446" y="986250"/>
            <a:ext cx="2323117" cy="3404202"/>
            <a:chOff x="1118224" y="283725"/>
            <a:chExt cx="2090826" cy="4076400"/>
          </a:xfrm>
        </p:grpSpPr>
        <p:sp>
          <p:nvSpPr>
            <p:cNvPr id="701" name="Google Shape;701;p63"/>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3"/>
            <p:cNvSpPr/>
            <p:nvPr/>
          </p:nvSpPr>
          <p:spPr>
            <a:xfrm>
              <a:off x="1118224" y="341749"/>
              <a:ext cx="2048100" cy="24906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6124A"/>
                  </a:solidFill>
                  <a:latin typeface="Roboto Medium"/>
                  <a:ea typeface="Roboto Medium"/>
                  <a:cs typeface="Roboto Medium"/>
                  <a:sym typeface="Roboto Medium"/>
                </a:rPr>
                <a:t>Access Latency (ms)</a:t>
              </a:r>
              <a:endParaRPr sz="1300">
                <a:solidFill>
                  <a:srgbClr val="B6124A"/>
                </a:solidFill>
                <a:latin typeface="Roboto Medium"/>
                <a:ea typeface="Roboto Medium"/>
                <a:cs typeface="Roboto Medium"/>
                <a:sym typeface="Roboto Medium"/>
              </a:endParaRPr>
            </a:p>
          </p:txBody>
        </p:sp>
        <p:sp>
          <p:nvSpPr>
            <p:cNvPr id="704" name="Google Shape;704;p63"/>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B6124A"/>
                  </a:solidFill>
                  <a:latin typeface="Roboto"/>
                  <a:ea typeface="Roboto"/>
                  <a:cs typeface="Roboto"/>
                  <a:sym typeface="Roboto"/>
                </a:rPr>
                <a:t>The speed at which data is retrieved from storage systems.</a:t>
              </a:r>
              <a:endParaRPr sz="1200">
                <a:solidFill>
                  <a:srgbClr val="B6124A"/>
                </a:solidFill>
                <a:latin typeface="Roboto"/>
                <a:ea typeface="Roboto"/>
                <a:cs typeface="Roboto"/>
                <a:sym typeface="Roboto"/>
              </a:endParaRPr>
            </a:p>
          </p:txBody>
        </p:sp>
        <p:sp>
          <p:nvSpPr>
            <p:cNvPr id="705" name="Google Shape;705;p6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B6124A"/>
                  </a:solidFill>
                  <a:latin typeface="Roboto"/>
                  <a:ea typeface="Roboto"/>
                  <a:cs typeface="Roboto"/>
                  <a:sym typeface="Roboto"/>
                </a:rPr>
                <a:t>&lt;20</a:t>
              </a:r>
              <a:r>
                <a:rPr lang="en" sz="4000">
                  <a:solidFill>
                    <a:srgbClr val="B6124A"/>
                  </a:solidFill>
                  <a:latin typeface="Roboto Thin"/>
                  <a:ea typeface="Roboto Thin"/>
                  <a:cs typeface="Roboto Thin"/>
                  <a:sym typeface="Roboto Thin"/>
                </a:rPr>
                <a:t>ms</a:t>
              </a:r>
              <a:endParaRPr sz="4000">
                <a:solidFill>
                  <a:srgbClr val="B6124A"/>
                </a:solidFill>
                <a:latin typeface="Roboto Thin"/>
                <a:ea typeface="Roboto Thin"/>
                <a:cs typeface="Roboto Thin"/>
                <a:sym typeface="Roboto Thin"/>
              </a:endParaRPr>
            </a:p>
          </p:txBody>
        </p:sp>
        <p:sp>
          <p:nvSpPr>
            <p:cNvPr id="706" name="Google Shape;706;p63"/>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3"/>
            <p:cNvSpPr/>
            <p:nvPr/>
          </p:nvSpPr>
          <p:spPr>
            <a:xfrm>
              <a:off x="1221410" y="3039889"/>
              <a:ext cx="1944900" cy="122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High Latency</a:t>
              </a:r>
              <a:r>
                <a:rPr lang="en" sz="1000">
                  <a:solidFill>
                    <a:srgbClr val="FFFFFF"/>
                  </a:solidFill>
                  <a:latin typeface="Roboto"/>
                  <a:ea typeface="Roboto"/>
                  <a:cs typeface="Roboto"/>
                  <a:sym typeface="Roboto"/>
                </a:rPr>
                <a:t> = inefficiencies in storage configurations or network bottlenecks</a:t>
              </a:r>
              <a:endParaRPr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Low Latency </a:t>
              </a:r>
              <a:r>
                <a:rPr lang="en" sz="1000">
                  <a:solidFill>
                    <a:srgbClr val="FFFFFF"/>
                  </a:solidFill>
                  <a:latin typeface="Roboto"/>
                  <a:ea typeface="Roboto"/>
                  <a:cs typeface="Roboto"/>
                  <a:sym typeface="Roboto"/>
                </a:rPr>
                <a:t>= efficient operations &amp; better user experience</a:t>
              </a:r>
              <a:endParaRPr sz="1000">
                <a:solidFill>
                  <a:srgbClr val="FFFFFF"/>
                </a:solidFill>
                <a:latin typeface="Roboto"/>
                <a:ea typeface="Roboto"/>
                <a:cs typeface="Roboto"/>
                <a:sym typeface="Roboto"/>
              </a:endParaRPr>
            </a:p>
          </p:txBody>
        </p:sp>
      </p:grpSp>
      <p:grpSp>
        <p:nvGrpSpPr>
          <p:cNvPr id="708" name="Google Shape;708;p63"/>
          <p:cNvGrpSpPr/>
          <p:nvPr/>
        </p:nvGrpSpPr>
        <p:grpSpPr>
          <a:xfrm>
            <a:off x="5791859" y="986250"/>
            <a:ext cx="2323117" cy="3404202"/>
            <a:chOff x="1118224" y="283725"/>
            <a:chExt cx="2090826" cy="4076400"/>
          </a:xfrm>
        </p:grpSpPr>
        <p:sp>
          <p:nvSpPr>
            <p:cNvPr id="709" name="Google Shape;709;p63"/>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3"/>
            <p:cNvSpPr/>
            <p:nvPr/>
          </p:nvSpPr>
          <p:spPr>
            <a:xfrm>
              <a:off x="1118224" y="341749"/>
              <a:ext cx="2048100" cy="24906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B6124A"/>
                  </a:solidFill>
                  <a:latin typeface="Roboto Medium"/>
                  <a:ea typeface="Roboto Medium"/>
                  <a:cs typeface="Roboto Medium"/>
                  <a:sym typeface="Roboto Medium"/>
                </a:rPr>
                <a:t>Recovery Time Objective (RTO)</a:t>
              </a:r>
              <a:endParaRPr sz="1300">
                <a:solidFill>
                  <a:srgbClr val="B6124A"/>
                </a:solidFill>
                <a:latin typeface="Roboto Medium"/>
                <a:ea typeface="Roboto Medium"/>
                <a:cs typeface="Roboto Medium"/>
                <a:sym typeface="Roboto Medium"/>
              </a:endParaRPr>
            </a:p>
          </p:txBody>
        </p:sp>
        <p:sp>
          <p:nvSpPr>
            <p:cNvPr id="712" name="Google Shape;712;p63"/>
            <p:cNvSpPr/>
            <p:nvPr/>
          </p:nvSpPr>
          <p:spPr>
            <a:xfrm>
              <a:off x="1233913" y="1846610"/>
              <a:ext cx="18711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B6124A"/>
                  </a:solidFill>
                  <a:latin typeface="Roboto"/>
                  <a:ea typeface="Roboto"/>
                  <a:cs typeface="Roboto"/>
                  <a:sym typeface="Roboto"/>
                </a:rPr>
                <a:t>Measures the </a:t>
              </a:r>
              <a:r>
                <a:rPr lang="en" sz="1200">
                  <a:solidFill>
                    <a:srgbClr val="B6124A"/>
                  </a:solidFill>
                  <a:latin typeface="Roboto"/>
                  <a:ea typeface="Roboto"/>
                  <a:cs typeface="Roboto"/>
                  <a:sym typeface="Roboto"/>
                </a:rPr>
                <a:t>time</a:t>
              </a:r>
              <a:r>
                <a:rPr lang="en" sz="1200">
                  <a:solidFill>
                    <a:srgbClr val="B6124A"/>
                  </a:solidFill>
                  <a:latin typeface="Roboto"/>
                  <a:ea typeface="Roboto"/>
                  <a:cs typeface="Roboto"/>
                  <a:sym typeface="Roboto"/>
                </a:rPr>
                <a:t> required to restore data systems after an outage.</a:t>
              </a:r>
              <a:endParaRPr sz="1200">
                <a:solidFill>
                  <a:srgbClr val="B6124A"/>
                </a:solidFill>
                <a:latin typeface="Roboto"/>
                <a:ea typeface="Roboto"/>
                <a:cs typeface="Roboto"/>
                <a:sym typeface="Roboto"/>
              </a:endParaRPr>
            </a:p>
          </p:txBody>
        </p:sp>
        <p:sp>
          <p:nvSpPr>
            <p:cNvPr id="713" name="Google Shape;713;p6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B6124A"/>
                  </a:solidFill>
                  <a:latin typeface="Roboto"/>
                  <a:ea typeface="Roboto"/>
                  <a:cs typeface="Roboto"/>
                  <a:sym typeface="Roboto"/>
                </a:rPr>
                <a:t>&lt;1</a:t>
              </a:r>
              <a:r>
                <a:rPr lang="en" sz="4000">
                  <a:solidFill>
                    <a:srgbClr val="B6124A"/>
                  </a:solidFill>
                  <a:latin typeface="Roboto Thin"/>
                  <a:ea typeface="Roboto Thin"/>
                  <a:cs typeface="Roboto Thin"/>
                  <a:sym typeface="Roboto Thin"/>
                </a:rPr>
                <a:t>hr</a:t>
              </a:r>
              <a:endParaRPr sz="4000">
                <a:solidFill>
                  <a:srgbClr val="B6124A"/>
                </a:solidFill>
                <a:latin typeface="Roboto Thin"/>
                <a:ea typeface="Roboto Thin"/>
                <a:cs typeface="Roboto Thin"/>
                <a:sym typeface="Roboto Thin"/>
              </a:endParaRPr>
            </a:p>
          </p:txBody>
        </p:sp>
        <p:sp>
          <p:nvSpPr>
            <p:cNvPr id="714" name="Google Shape;714;p63"/>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3"/>
            <p:cNvSpPr/>
            <p:nvPr/>
          </p:nvSpPr>
          <p:spPr>
            <a:xfrm>
              <a:off x="1236394" y="3047269"/>
              <a:ext cx="19149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High RTO</a:t>
              </a:r>
              <a:r>
                <a:rPr lang="en" sz="1000">
                  <a:solidFill>
                    <a:srgbClr val="FFFFFF"/>
                  </a:solidFill>
                  <a:latin typeface="Roboto"/>
                  <a:ea typeface="Roboto"/>
                  <a:cs typeface="Roboto"/>
                  <a:sym typeface="Roboto"/>
                </a:rPr>
                <a:t> = inadequacies in backup or recovery processes</a:t>
              </a:r>
              <a:endParaRPr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Low RTO </a:t>
              </a:r>
              <a:r>
                <a:rPr lang="en" sz="1000">
                  <a:solidFill>
                    <a:srgbClr val="FFFFFF"/>
                  </a:solidFill>
                  <a:latin typeface="Roboto"/>
                  <a:ea typeface="Roboto"/>
                  <a:cs typeface="Roboto"/>
                  <a:sym typeface="Roboto"/>
                </a:rPr>
                <a:t>= enhances operational resilience &amp; minimizes financial loses</a:t>
              </a:r>
              <a:endParaRPr sz="1000">
                <a:solidFill>
                  <a:srgbClr val="FFFFFF"/>
                </a:solidFill>
                <a:latin typeface="Roboto"/>
                <a:ea typeface="Roboto"/>
                <a:cs typeface="Roboto"/>
                <a:sym typeface="Roboto"/>
              </a:endParaRPr>
            </a:p>
          </p:txBody>
        </p:sp>
      </p:grpSp>
      <p:sp>
        <p:nvSpPr>
          <p:cNvPr id="716" name="Google Shape;716;p63"/>
          <p:cNvSpPr txBox="1"/>
          <p:nvPr/>
        </p:nvSpPr>
        <p:spPr>
          <a:xfrm>
            <a:off x="1091675" y="4128850"/>
            <a:ext cx="2260500" cy="2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lt1"/>
                </a:solidFill>
                <a:latin typeface="Roboto"/>
                <a:ea typeface="Roboto"/>
                <a:cs typeface="Roboto"/>
                <a:sym typeface="Roboto"/>
              </a:rPr>
              <a:t>Reference: Implement Efficient Data Storage Measures (</a:t>
            </a:r>
            <a:r>
              <a:rPr lang="en" sz="500">
                <a:solidFill>
                  <a:schemeClr val="lt1"/>
                </a:solidFill>
                <a:latin typeface="Roboto"/>
                <a:ea typeface="Roboto"/>
                <a:cs typeface="Roboto"/>
                <a:sym typeface="Roboto"/>
              </a:rPr>
              <a:t>Energy</a:t>
            </a:r>
            <a:r>
              <a:rPr lang="en" sz="500">
                <a:solidFill>
                  <a:schemeClr val="lt1"/>
                </a:solidFill>
                <a:latin typeface="Roboto"/>
                <a:ea typeface="Roboto"/>
                <a:cs typeface="Roboto"/>
                <a:sym typeface="Roboto"/>
              </a:rPr>
              <a:t> Star)</a:t>
            </a:r>
            <a:endParaRPr sz="1200"/>
          </a:p>
        </p:txBody>
      </p:sp>
      <p:sp>
        <p:nvSpPr>
          <p:cNvPr id="717" name="Google Shape;717;p63"/>
          <p:cNvSpPr txBox="1"/>
          <p:nvPr/>
        </p:nvSpPr>
        <p:spPr>
          <a:xfrm>
            <a:off x="3473075" y="4170775"/>
            <a:ext cx="2260500" cy="2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lt1"/>
                </a:solidFill>
                <a:latin typeface="Roboto"/>
                <a:ea typeface="Roboto"/>
                <a:cs typeface="Roboto"/>
                <a:sym typeface="Roboto"/>
              </a:rPr>
              <a:t>Reference: Latency Critical Big Data Computing (</a:t>
            </a:r>
            <a:r>
              <a:rPr lang="en" sz="500">
                <a:solidFill>
                  <a:schemeClr val="lt1"/>
                </a:solidFill>
                <a:latin typeface="Roboto"/>
                <a:ea typeface="Roboto"/>
                <a:cs typeface="Roboto"/>
                <a:sym typeface="Roboto"/>
              </a:rPr>
              <a:t>Sciencedirect</a:t>
            </a:r>
            <a:r>
              <a:rPr lang="en" sz="500">
                <a:solidFill>
                  <a:schemeClr val="lt1"/>
                </a:solidFill>
                <a:latin typeface="Roboto"/>
                <a:ea typeface="Roboto"/>
                <a:cs typeface="Roboto"/>
                <a:sym typeface="Roboto"/>
              </a:rPr>
              <a:t>)</a:t>
            </a:r>
            <a:endParaRPr sz="1200"/>
          </a:p>
        </p:txBody>
      </p:sp>
      <p:sp>
        <p:nvSpPr>
          <p:cNvPr id="718" name="Google Shape;718;p63"/>
          <p:cNvSpPr txBox="1"/>
          <p:nvPr/>
        </p:nvSpPr>
        <p:spPr>
          <a:xfrm>
            <a:off x="5854475" y="4170775"/>
            <a:ext cx="2260500" cy="2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lt1"/>
                </a:solidFill>
                <a:latin typeface="Roboto"/>
                <a:ea typeface="Roboto"/>
                <a:cs typeface="Roboto"/>
                <a:sym typeface="Roboto"/>
              </a:rPr>
              <a:t>Reference: RTO and RPO (Commvault)</a:t>
            </a:r>
            <a:endParaRPr sz="1200"/>
          </a:p>
        </p:txBody>
      </p:sp>
      <p:sp>
        <p:nvSpPr>
          <p:cNvPr id="719" name="Google Shape;719;p63"/>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Visualization</a:t>
            </a:r>
            <a:endParaRPr/>
          </a:p>
        </p:txBody>
      </p:sp>
      <p:pic>
        <p:nvPicPr>
          <p:cNvPr id="725" name="Google Shape;725;p64"/>
          <p:cNvPicPr preferRelativeResize="0"/>
          <p:nvPr/>
        </p:nvPicPr>
        <p:blipFill>
          <a:blip r:embed="rId3">
            <a:alphaModFix/>
          </a:blip>
          <a:stretch>
            <a:fillRect/>
          </a:stretch>
        </p:blipFill>
        <p:spPr>
          <a:xfrm>
            <a:off x="467800" y="1169850"/>
            <a:ext cx="4832326" cy="3449150"/>
          </a:xfrm>
          <a:prstGeom prst="rect">
            <a:avLst/>
          </a:prstGeom>
          <a:noFill/>
          <a:ln cap="flat" cmpd="sng" w="9525">
            <a:solidFill>
              <a:schemeClr val="lt1"/>
            </a:solidFill>
            <a:prstDash val="solid"/>
            <a:round/>
            <a:headEnd len="sm" w="sm" type="none"/>
            <a:tailEnd len="sm" w="sm" type="none"/>
          </a:ln>
        </p:spPr>
      </p:pic>
      <p:sp>
        <p:nvSpPr>
          <p:cNvPr id="726" name="Google Shape;726;p64"/>
          <p:cNvSpPr txBox="1"/>
          <p:nvPr/>
        </p:nvSpPr>
        <p:spPr>
          <a:xfrm>
            <a:off x="5417050" y="1517400"/>
            <a:ext cx="3394800" cy="148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A6192E"/>
                </a:solidFill>
                <a:latin typeface="Open Sans Light"/>
                <a:ea typeface="Open Sans Light"/>
                <a:cs typeface="Open Sans Light"/>
                <a:sym typeface="Open Sans Light"/>
              </a:rPr>
              <a:t>Box</a:t>
            </a:r>
            <a:r>
              <a:rPr lang="en" sz="1600">
                <a:solidFill>
                  <a:srgbClr val="A6192E"/>
                </a:solidFill>
                <a:latin typeface="Open Sans Light"/>
                <a:ea typeface="Open Sans Light"/>
                <a:cs typeface="Open Sans Light"/>
                <a:sym typeface="Open Sans Light"/>
              </a:rPr>
              <a:t> Plot: Cost Distribution</a:t>
            </a:r>
            <a:endParaRPr sz="2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Roboto Medium"/>
                <a:ea typeface="Roboto Medium"/>
                <a:cs typeface="Roboto Medium"/>
                <a:sym typeface="Roboto Medium"/>
              </a:rPr>
              <a:t>Boxplot that shows the distribution of costs associated with four key areas of data management: Cloud Storage Cost, In-House Storage Cost, Backup Cost, and Maintenance Cost.</a:t>
            </a:r>
            <a:endParaRPr sz="1100">
              <a:solidFill>
                <a:schemeClr val="dk1"/>
              </a:solidFill>
              <a:latin typeface="Roboto Medium"/>
              <a:ea typeface="Roboto Medium"/>
              <a:cs typeface="Roboto Medium"/>
              <a:sym typeface="Roboto Medium"/>
            </a:endParaRPr>
          </a:p>
        </p:txBody>
      </p:sp>
      <p:sp>
        <p:nvSpPr>
          <p:cNvPr id="727" name="Google Shape;727;p64"/>
          <p:cNvSpPr txBox="1"/>
          <p:nvPr/>
        </p:nvSpPr>
        <p:spPr>
          <a:xfrm>
            <a:off x="433300" y="4619000"/>
            <a:ext cx="18201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Light"/>
                <a:ea typeface="Open Sans Light"/>
                <a:cs typeface="Open Sans Light"/>
                <a:sym typeface="Open Sans Light"/>
              </a:rPr>
              <a:t>*utilized synthetic data</a:t>
            </a:r>
            <a:endParaRPr sz="800">
              <a:solidFill>
                <a:schemeClr val="dk1"/>
              </a:solidFill>
              <a:latin typeface="Open Sans Light"/>
              <a:ea typeface="Open Sans Light"/>
              <a:cs typeface="Open Sans Light"/>
              <a:sym typeface="Open Sans Light"/>
            </a:endParaRPr>
          </a:p>
        </p:txBody>
      </p:sp>
      <p:sp>
        <p:nvSpPr>
          <p:cNvPr id="728" name="Google Shape;728;p64"/>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Visualization</a:t>
            </a:r>
            <a:endParaRPr/>
          </a:p>
        </p:txBody>
      </p:sp>
      <p:pic>
        <p:nvPicPr>
          <p:cNvPr id="734" name="Google Shape;734;p65"/>
          <p:cNvPicPr preferRelativeResize="0"/>
          <p:nvPr/>
        </p:nvPicPr>
        <p:blipFill>
          <a:blip r:embed="rId3">
            <a:alphaModFix/>
          </a:blip>
          <a:stretch>
            <a:fillRect/>
          </a:stretch>
        </p:blipFill>
        <p:spPr>
          <a:xfrm>
            <a:off x="250000" y="1517400"/>
            <a:ext cx="5077174" cy="2758275"/>
          </a:xfrm>
          <a:prstGeom prst="rect">
            <a:avLst/>
          </a:prstGeom>
          <a:noFill/>
          <a:ln>
            <a:noFill/>
          </a:ln>
        </p:spPr>
      </p:pic>
      <p:sp>
        <p:nvSpPr>
          <p:cNvPr id="735" name="Google Shape;735;p65"/>
          <p:cNvSpPr txBox="1"/>
          <p:nvPr/>
        </p:nvSpPr>
        <p:spPr>
          <a:xfrm>
            <a:off x="5435600" y="1576925"/>
            <a:ext cx="3376500" cy="23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A6192E"/>
                </a:solidFill>
                <a:latin typeface="Open Sans Light"/>
                <a:ea typeface="Open Sans Light"/>
                <a:cs typeface="Open Sans Light"/>
                <a:sym typeface="Open Sans Light"/>
              </a:rPr>
              <a:t>Line</a:t>
            </a:r>
            <a:r>
              <a:rPr lang="en" sz="1600">
                <a:solidFill>
                  <a:srgbClr val="A6192E"/>
                </a:solidFill>
                <a:latin typeface="Open Sans Light"/>
                <a:ea typeface="Open Sans Light"/>
                <a:cs typeface="Open Sans Light"/>
                <a:sym typeface="Open Sans Light"/>
              </a:rPr>
              <a:t> Plot: </a:t>
            </a:r>
            <a:r>
              <a:rPr lang="en" sz="1600">
                <a:solidFill>
                  <a:srgbClr val="A6192E"/>
                </a:solidFill>
                <a:latin typeface="Open Sans Light"/>
                <a:ea typeface="Open Sans Light"/>
                <a:cs typeface="Open Sans Light"/>
                <a:sym typeface="Open Sans Light"/>
              </a:rPr>
              <a:t>Annual</a:t>
            </a:r>
            <a:r>
              <a:rPr lang="en" sz="1600">
                <a:solidFill>
                  <a:srgbClr val="A6192E"/>
                </a:solidFill>
                <a:latin typeface="Open Sans Light"/>
                <a:ea typeface="Open Sans Light"/>
                <a:cs typeface="Open Sans Light"/>
                <a:sym typeface="Open Sans Light"/>
              </a:rPr>
              <a:t> Growth Rate in Storage Spending</a:t>
            </a:r>
            <a:endParaRPr sz="2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Roboto Medium"/>
                <a:ea typeface="Roboto Medium"/>
                <a:cs typeface="Roboto Medium"/>
                <a:sym typeface="Roboto Medium"/>
              </a:rPr>
              <a:t>The line graph presents an illustration of the annual growth rate in storage spending. The volatility and lack of a clear trend highlight the complexity of storage investment decisions and the need for careful analysis to understand the underlying drivers and potential future trajectories.</a:t>
            </a:r>
            <a:endParaRPr sz="1100">
              <a:solidFill>
                <a:schemeClr val="dk1"/>
              </a:solidFill>
              <a:latin typeface="Roboto Medium"/>
              <a:ea typeface="Roboto Medium"/>
              <a:cs typeface="Roboto Medium"/>
              <a:sym typeface="Roboto Medium"/>
            </a:endParaRPr>
          </a:p>
        </p:txBody>
      </p:sp>
      <p:sp>
        <p:nvSpPr>
          <p:cNvPr id="736" name="Google Shape;736;p65"/>
          <p:cNvSpPr txBox="1"/>
          <p:nvPr/>
        </p:nvSpPr>
        <p:spPr>
          <a:xfrm>
            <a:off x="433300" y="4601975"/>
            <a:ext cx="18201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Light"/>
                <a:ea typeface="Open Sans Light"/>
                <a:cs typeface="Open Sans Light"/>
                <a:sym typeface="Open Sans Light"/>
              </a:rPr>
              <a:t>*utilized synthetic data</a:t>
            </a:r>
            <a:endParaRPr sz="800">
              <a:solidFill>
                <a:schemeClr val="dk1"/>
              </a:solidFill>
              <a:latin typeface="Open Sans Light"/>
              <a:ea typeface="Open Sans Light"/>
              <a:cs typeface="Open Sans Light"/>
              <a:sym typeface="Open Sans Light"/>
            </a:endParaRPr>
          </a:p>
        </p:txBody>
      </p:sp>
      <p:sp>
        <p:nvSpPr>
          <p:cNvPr id="737" name="Google Shape;737;p65"/>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Visualization</a:t>
            </a:r>
            <a:endParaRPr/>
          </a:p>
        </p:txBody>
      </p:sp>
      <p:sp>
        <p:nvSpPr>
          <p:cNvPr id="743" name="Google Shape;743;p66"/>
          <p:cNvSpPr txBox="1"/>
          <p:nvPr/>
        </p:nvSpPr>
        <p:spPr>
          <a:xfrm>
            <a:off x="5545675" y="1576563"/>
            <a:ext cx="3359400" cy="23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A6192E"/>
                </a:solidFill>
                <a:latin typeface="Open Sans Light"/>
                <a:ea typeface="Open Sans Light"/>
                <a:cs typeface="Open Sans Light"/>
                <a:sym typeface="Open Sans Light"/>
              </a:rPr>
              <a:t>Line</a:t>
            </a:r>
            <a:r>
              <a:rPr lang="en" sz="1600">
                <a:solidFill>
                  <a:srgbClr val="A6192E"/>
                </a:solidFill>
                <a:latin typeface="Open Sans Light"/>
                <a:ea typeface="Open Sans Light"/>
                <a:cs typeface="Open Sans Light"/>
                <a:sym typeface="Open Sans Light"/>
              </a:rPr>
              <a:t> Plot: Forecast of Storage Spending</a:t>
            </a:r>
            <a:endParaRPr sz="2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Roboto Medium"/>
                <a:ea typeface="Roboto Medium"/>
                <a:cs typeface="Roboto Medium"/>
                <a:sym typeface="Roboto Medium"/>
              </a:rPr>
              <a:t>The </a:t>
            </a:r>
            <a:r>
              <a:rPr lang="en" sz="1100">
                <a:solidFill>
                  <a:schemeClr val="dk1"/>
                </a:solidFill>
                <a:latin typeface="Roboto Medium"/>
                <a:ea typeface="Roboto Medium"/>
                <a:cs typeface="Roboto Medium"/>
                <a:sym typeface="Roboto Medium"/>
              </a:rPr>
              <a:t>graph shows a historical trend of fluctuating storage spending. The moving average forecast suggests a potential upward trend in storage spending in the near future. However, the simple moving average model may not capture complex patterns or sudden changes in spending.</a:t>
            </a:r>
            <a:endParaRPr sz="800">
              <a:solidFill>
                <a:schemeClr val="dk1"/>
              </a:solidFill>
              <a:latin typeface="Roboto Medium"/>
              <a:ea typeface="Roboto Medium"/>
              <a:cs typeface="Roboto Medium"/>
              <a:sym typeface="Roboto Medium"/>
            </a:endParaRPr>
          </a:p>
        </p:txBody>
      </p:sp>
      <p:pic>
        <p:nvPicPr>
          <p:cNvPr id="744" name="Google Shape;744;p66"/>
          <p:cNvPicPr preferRelativeResize="0"/>
          <p:nvPr/>
        </p:nvPicPr>
        <p:blipFill>
          <a:blip r:embed="rId3">
            <a:alphaModFix/>
          </a:blip>
          <a:stretch>
            <a:fillRect/>
          </a:stretch>
        </p:blipFill>
        <p:spPr>
          <a:xfrm>
            <a:off x="245525" y="1207587"/>
            <a:ext cx="5137798" cy="3236225"/>
          </a:xfrm>
          <a:prstGeom prst="rect">
            <a:avLst/>
          </a:prstGeom>
          <a:noFill/>
          <a:ln>
            <a:noFill/>
          </a:ln>
        </p:spPr>
      </p:pic>
      <p:sp>
        <p:nvSpPr>
          <p:cNvPr id="745" name="Google Shape;745;p66"/>
          <p:cNvSpPr txBox="1"/>
          <p:nvPr/>
        </p:nvSpPr>
        <p:spPr>
          <a:xfrm>
            <a:off x="433300" y="4601975"/>
            <a:ext cx="18201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Light"/>
                <a:ea typeface="Open Sans Light"/>
                <a:cs typeface="Open Sans Light"/>
                <a:sym typeface="Open Sans Light"/>
              </a:rPr>
              <a:t>*utilized synthetic data</a:t>
            </a:r>
            <a:endParaRPr sz="800">
              <a:solidFill>
                <a:schemeClr val="dk1"/>
              </a:solidFill>
              <a:latin typeface="Open Sans Light"/>
              <a:ea typeface="Open Sans Light"/>
              <a:cs typeface="Open Sans Light"/>
              <a:sym typeface="Open Sans Light"/>
            </a:endParaRPr>
          </a:p>
        </p:txBody>
      </p:sp>
      <p:sp>
        <p:nvSpPr>
          <p:cNvPr id="746" name="Google Shape;746;p66"/>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7"/>
          <p:cNvSpPr txBox="1"/>
          <p:nvPr>
            <p:ph type="title"/>
          </p:nvPr>
        </p:nvSpPr>
        <p:spPr>
          <a:xfrm>
            <a:off x="433300" y="273850"/>
            <a:ext cx="83235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Optimization Strategies - </a:t>
            </a:r>
            <a:r>
              <a:rPr lang="en"/>
              <a:t>Recommendation</a:t>
            </a:r>
            <a:endParaRPr/>
          </a:p>
        </p:txBody>
      </p:sp>
      <p:grpSp>
        <p:nvGrpSpPr>
          <p:cNvPr id="752" name="Google Shape;752;p67"/>
          <p:cNvGrpSpPr/>
          <p:nvPr/>
        </p:nvGrpSpPr>
        <p:grpSpPr>
          <a:xfrm>
            <a:off x="1024030" y="3239372"/>
            <a:ext cx="7095948" cy="942470"/>
            <a:chOff x="1593000" y="2322568"/>
            <a:chExt cx="5957975" cy="643500"/>
          </a:xfrm>
        </p:grpSpPr>
        <p:sp>
          <p:nvSpPr>
            <p:cNvPr id="753" name="Google Shape;753;p6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7"/>
            <p:cNvSpPr/>
            <p:nvPr/>
          </p:nvSpPr>
          <p:spPr>
            <a:xfrm flipH="1">
              <a:off x="2283025" y="2322575"/>
              <a:ext cx="1844400" cy="6426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7"/>
            <p:cNvSpPr/>
            <p:nvPr/>
          </p:nvSpPr>
          <p:spPr>
            <a:xfrm rot="-5400000">
              <a:off x="3501574" y="1934671"/>
              <a:ext cx="643356" cy="1419149"/>
            </a:xfrm>
            <a:prstGeom prst="flowChartOffpageConnector">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Real-Time Monitoring &amp; Alerts</a:t>
              </a:r>
              <a:endParaRPr sz="1500">
                <a:solidFill>
                  <a:srgbClr val="FFFFFF"/>
                </a:solidFill>
                <a:latin typeface="Roboto"/>
                <a:ea typeface="Roboto"/>
                <a:cs typeface="Roboto"/>
                <a:sym typeface="Roboto"/>
              </a:endParaRPr>
            </a:p>
          </p:txBody>
        </p:sp>
        <p:sp>
          <p:nvSpPr>
            <p:cNvPr id="757" name="Google Shape;757;p67"/>
            <p:cNvSpPr/>
            <p:nvPr/>
          </p:nvSpPr>
          <p:spPr>
            <a:xfrm>
              <a:off x="1593000" y="2322568"/>
              <a:ext cx="690000" cy="642300"/>
            </a:xfrm>
            <a:prstGeom prst="rect">
              <a:avLst/>
            </a:prstGeom>
            <a:solidFill>
              <a:srgbClr val="B6124A"/>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7"/>
            <p:cNvSpPr/>
            <p:nvPr/>
          </p:nvSpPr>
          <p:spPr>
            <a:xfrm>
              <a:off x="1593000" y="2322575"/>
              <a:ext cx="690000" cy="642600"/>
            </a:xfrm>
            <a:prstGeom prst="rect">
              <a:avLst/>
            </a:prstGeom>
            <a:solidFill>
              <a:srgbClr val="C413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759" name="Google Shape;759;p6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AC1146"/>
                </a:buClr>
                <a:buSzPts val="1100"/>
                <a:buFont typeface="Roboto"/>
                <a:buChar char="●"/>
              </a:pPr>
              <a:r>
                <a:rPr lang="en" sz="1100">
                  <a:solidFill>
                    <a:srgbClr val="AC1146"/>
                  </a:solidFill>
                  <a:latin typeface="Roboto"/>
                  <a:ea typeface="Roboto"/>
                  <a:cs typeface="Roboto"/>
                  <a:sym typeface="Roboto"/>
                </a:rPr>
                <a:t>Deploy real-time monitoring tools to track storage usage and latency.</a:t>
              </a:r>
              <a:endParaRPr sz="1100">
                <a:solidFill>
                  <a:srgbClr val="AC1146"/>
                </a:solidFill>
                <a:latin typeface="Roboto"/>
                <a:ea typeface="Roboto"/>
                <a:cs typeface="Roboto"/>
                <a:sym typeface="Roboto"/>
              </a:endParaRPr>
            </a:p>
          </p:txBody>
        </p:sp>
      </p:grpSp>
      <p:grpSp>
        <p:nvGrpSpPr>
          <p:cNvPr id="760" name="Google Shape;760;p67"/>
          <p:cNvGrpSpPr/>
          <p:nvPr/>
        </p:nvGrpSpPr>
        <p:grpSpPr>
          <a:xfrm>
            <a:off x="1024030" y="2279904"/>
            <a:ext cx="7095948" cy="942470"/>
            <a:chOff x="1593000" y="2322568"/>
            <a:chExt cx="5957975" cy="643500"/>
          </a:xfrm>
        </p:grpSpPr>
        <p:sp>
          <p:nvSpPr>
            <p:cNvPr id="761" name="Google Shape;761;p6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7"/>
            <p:cNvSpPr/>
            <p:nvPr/>
          </p:nvSpPr>
          <p:spPr>
            <a:xfrm flipH="1">
              <a:off x="2283025" y="2322575"/>
              <a:ext cx="1844400" cy="6426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7"/>
            <p:cNvSpPr/>
            <p:nvPr/>
          </p:nvSpPr>
          <p:spPr>
            <a:xfrm rot="-5400000">
              <a:off x="3501574" y="1934671"/>
              <a:ext cx="643356" cy="1419149"/>
            </a:xfrm>
            <a:prstGeom prst="flowChartOffpageConnector">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Predictive Storage Scaling</a:t>
              </a:r>
              <a:endParaRPr sz="1500">
                <a:solidFill>
                  <a:srgbClr val="FFFFFF"/>
                </a:solidFill>
                <a:latin typeface="Roboto"/>
                <a:ea typeface="Roboto"/>
                <a:cs typeface="Roboto"/>
                <a:sym typeface="Roboto"/>
              </a:endParaRPr>
            </a:p>
          </p:txBody>
        </p:sp>
        <p:sp>
          <p:nvSpPr>
            <p:cNvPr id="765" name="Google Shape;765;p67"/>
            <p:cNvSpPr/>
            <p:nvPr/>
          </p:nvSpPr>
          <p:spPr>
            <a:xfrm>
              <a:off x="1593000" y="2322568"/>
              <a:ext cx="690000" cy="642300"/>
            </a:xfrm>
            <a:prstGeom prst="rect">
              <a:avLst/>
            </a:prstGeom>
            <a:solidFill>
              <a:srgbClr val="B6124A"/>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7"/>
            <p:cNvSpPr/>
            <p:nvPr/>
          </p:nvSpPr>
          <p:spPr>
            <a:xfrm>
              <a:off x="1593000" y="2322575"/>
              <a:ext cx="690000" cy="642600"/>
            </a:xfrm>
            <a:prstGeom prst="rect">
              <a:avLst/>
            </a:prstGeom>
            <a:solidFill>
              <a:srgbClr val="C413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767" name="Google Shape;767;p6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AC1146"/>
                </a:buClr>
                <a:buSzPts val="1100"/>
                <a:buFont typeface="Roboto"/>
                <a:buChar char="●"/>
              </a:pPr>
              <a:r>
                <a:rPr lang="en" sz="1100">
                  <a:solidFill>
                    <a:srgbClr val="AC1146"/>
                  </a:solidFill>
                  <a:latin typeface="Roboto"/>
                  <a:ea typeface="Roboto"/>
                  <a:cs typeface="Roboto"/>
                  <a:sym typeface="Roboto"/>
                </a:rPr>
                <a:t>Employ machine learning to forecast storage requirements, enabling proactive capacity adjustments, and avoid over-provisioning.</a:t>
              </a:r>
              <a:endParaRPr sz="1100">
                <a:solidFill>
                  <a:srgbClr val="AC1146"/>
                </a:solidFill>
                <a:latin typeface="Roboto"/>
                <a:ea typeface="Roboto"/>
                <a:cs typeface="Roboto"/>
                <a:sym typeface="Roboto"/>
              </a:endParaRPr>
            </a:p>
          </p:txBody>
        </p:sp>
      </p:grpSp>
      <p:grpSp>
        <p:nvGrpSpPr>
          <p:cNvPr id="768" name="Google Shape;768;p67"/>
          <p:cNvGrpSpPr/>
          <p:nvPr/>
        </p:nvGrpSpPr>
        <p:grpSpPr>
          <a:xfrm>
            <a:off x="1024030" y="1320422"/>
            <a:ext cx="7095948" cy="942470"/>
            <a:chOff x="1593000" y="2322568"/>
            <a:chExt cx="5957975" cy="643500"/>
          </a:xfrm>
        </p:grpSpPr>
        <p:sp>
          <p:nvSpPr>
            <p:cNvPr id="769" name="Google Shape;769;p6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7"/>
            <p:cNvSpPr/>
            <p:nvPr/>
          </p:nvSpPr>
          <p:spPr>
            <a:xfrm flipH="1">
              <a:off x="2283025" y="2322575"/>
              <a:ext cx="1844400" cy="6426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7"/>
            <p:cNvSpPr/>
            <p:nvPr/>
          </p:nvSpPr>
          <p:spPr>
            <a:xfrm rot="-5400000">
              <a:off x="3501574" y="1934671"/>
              <a:ext cx="643356" cy="1419149"/>
            </a:xfrm>
            <a:prstGeom prst="flowChartOffpageConnector">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Dynamic Data Tiering</a:t>
              </a:r>
              <a:endParaRPr sz="1500">
                <a:solidFill>
                  <a:srgbClr val="FFFFFF"/>
                </a:solidFill>
                <a:latin typeface="Roboto"/>
                <a:ea typeface="Roboto"/>
                <a:cs typeface="Roboto"/>
                <a:sym typeface="Roboto"/>
              </a:endParaRPr>
            </a:p>
          </p:txBody>
        </p:sp>
        <p:sp>
          <p:nvSpPr>
            <p:cNvPr id="773" name="Google Shape;773;p67"/>
            <p:cNvSpPr/>
            <p:nvPr/>
          </p:nvSpPr>
          <p:spPr>
            <a:xfrm>
              <a:off x="1593000" y="2322568"/>
              <a:ext cx="690000" cy="642300"/>
            </a:xfrm>
            <a:prstGeom prst="rect">
              <a:avLst/>
            </a:prstGeom>
            <a:solidFill>
              <a:srgbClr val="B6124A"/>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7"/>
            <p:cNvSpPr/>
            <p:nvPr/>
          </p:nvSpPr>
          <p:spPr>
            <a:xfrm>
              <a:off x="1593000" y="2322575"/>
              <a:ext cx="690000" cy="642600"/>
            </a:xfrm>
            <a:prstGeom prst="rect">
              <a:avLst/>
            </a:prstGeom>
            <a:solidFill>
              <a:srgbClr val="C413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775" name="Google Shape;775;p6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AC1146"/>
                </a:buClr>
                <a:buSzPts val="1100"/>
                <a:buFont typeface="Roboto"/>
                <a:buChar char="●"/>
              </a:pPr>
              <a:r>
                <a:rPr lang="en" sz="1100">
                  <a:solidFill>
                    <a:srgbClr val="AC1146"/>
                  </a:solidFill>
                  <a:latin typeface="Roboto"/>
                  <a:ea typeface="Roboto"/>
                  <a:cs typeface="Roboto"/>
                  <a:sym typeface="Roboto"/>
                </a:rPr>
                <a:t>Use automated solutions to tier data based on access frequency for storing hot data in high speed </a:t>
              </a:r>
              <a:r>
                <a:rPr lang="en" sz="1100">
                  <a:solidFill>
                    <a:srgbClr val="AC1146"/>
                  </a:solidFill>
                  <a:latin typeface="Roboto"/>
                  <a:ea typeface="Roboto"/>
                  <a:cs typeface="Roboto"/>
                  <a:sym typeface="Roboto"/>
                </a:rPr>
                <a:t>systems and cold data in cost-efficient storage.</a:t>
              </a:r>
              <a:endParaRPr sz="1100">
                <a:solidFill>
                  <a:srgbClr val="AC1146"/>
                </a:solidFill>
                <a:latin typeface="Roboto"/>
                <a:ea typeface="Roboto"/>
                <a:cs typeface="Roboto"/>
                <a:sym typeface="Roboto"/>
              </a:endParaRPr>
            </a:p>
          </p:txBody>
        </p:sp>
      </p:grpSp>
      <p:sp>
        <p:nvSpPr>
          <p:cNvPr id="776" name="Google Shape;776;p67"/>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Asset </a:t>
            </a:r>
            <a:r>
              <a:rPr lang="en"/>
              <a:t>Management Use Case</a:t>
            </a:r>
            <a:endParaRPr/>
          </a:p>
        </p:txBody>
      </p:sp>
      <p:sp>
        <p:nvSpPr>
          <p:cNvPr id="782" name="Google Shape;782;p68"/>
          <p:cNvSpPr txBox="1"/>
          <p:nvPr/>
        </p:nvSpPr>
        <p:spPr>
          <a:xfrm>
            <a:off x="575700" y="2233200"/>
            <a:ext cx="7992600" cy="677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3200">
                <a:solidFill>
                  <a:schemeClr val="dk1"/>
                </a:solidFill>
                <a:latin typeface="Open Sans"/>
                <a:ea typeface="Open Sans"/>
                <a:cs typeface="Open Sans"/>
                <a:sym typeface="Open Sans"/>
              </a:rPr>
              <a:t>Asset Utilization Rate</a:t>
            </a:r>
            <a:r>
              <a:rPr lang="en" sz="3200">
                <a:solidFill>
                  <a:schemeClr val="dk1"/>
                </a:solidFill>
                <a:latin typeface="Open Sans"/>
                <a:ea typeface="Open Sans"/>
                <a:cs typeface="Open Sans"/>
                <a:sym typeface="Open Sans"/>
              </a:rPr>
              <a:t> &amp; Downtime Rate</a:t>
            </a:r>
            <a:endParaRPr sz="3200">
              <a:solidFill>
                <a:schemeClr val="dk1"/>
              </a:solidFill>
              <a:latin typeface="Open Sans"/>
              <a:ea typeface="Open Sans"/>
              <a:cs typeface="Open Sans"/>
              <a:sym typeface="Open Sans"/>
            </a:endParaRPr>
          </a:p>
        </p:txBody>
      </p:sp>
      <p:sp>
        <p:nvSpPr>
          <p:cNvPr id="783" name="Google Shape;783;p68"/>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9"/>
          <p:cNvSpPr txBox="1"/>
          <p:nvPr>
            <p:ph type="title"/>
          </p:nvPr>
        </p:nvSpPr>
        <p:spPr>
          <a:xfrm>
            <a:off x="628650" y="983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Target Value</a:t>
            </a:r>
            <a:endParaRPr/>
          </a:p>
        </p:txBody>
      </p:sp>
      <p:grpSp>
        <p:nvGrpSpPr>
          <p:cNvPr id="789" name="Google Shape;789;p69"/>
          <p:cNvGrpSpPr/>
          <p:nvPr/>
        </p:nvGrpSpPr>
        <p:grpSpPr>
          <a:xfrm>
            <a:off x="2110862" y="948275"/>
            <a:ext cx="2323128" cy="3648226"/>
            <a:chOff x="1118213" y="283711"/>
            <a:chExt cx="2090836" cy="4476900"/>
          </a:xfrm>
        </p:grpSpPr>
        <p:sp>
          <p:nvSpPr>
            <p:cNvPr id="790" name="Google Shape;790;p69"/>
            <p:cNvSpPr/>
            <p:nvPr/>
          </p:nvSpPr>
          <p:spPr>
            <a:xfrm>
              <a:off x="1178648" y="283711"/>
              <a:ext cx="2030400" cy="44769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9"/>
            <p:cNvSpPr/>
            <p:nvPr/>
          </p:nvSpPr>
          <p:spPr>
            <a:xfrm>
              <a:off x="1118213" y="341762"/>
              <a:ext cx="2048100" cy="24951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9"/>
            <p:cNvSpPr/>
            <p:nvPr/>
          </p:nvSpPr>
          <p:spPr>
            <a:xfrm>
              <a:off x="1233919" y="1225047"/>
              <a:ext cx="18783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6124A"/>
                  </a:solidFill>
                  <a:latin typeface="Roboto Medium"/>
                  <a:ea typeface="Roboto Medium"/>
                  <a:cs typeface="Roboto Medium"/>
                  <a:sym typeface="Roboto Medium"/>
                </a:rPr>
                <a:t>Asset</a:t>
              </a:r>
              <a:r>
                <a:rPr lang="en" sz="1300">
                  <a:solidFill>
                    <a:srgbClr val="B6124A"/>
                  </a:solidFill>
                  <a:latin typeface="Roboto Medium"/>
                  <a:ea typeface="Roboto Medium"/>
                  <a:cs typeface="Roboto Medium"/>
                  <a:sym typeface="Roboto Medium"/>
                </a:rPr>
                <a:t> Utilization Rate (%)</a:t>
              </a:r>
              <a:endParaRPr sz="1300">
                <a:solidFill>
                  <a:srgbClr val="B6124A"/>
                </a:solidFill>
                <a:latin typeface="Roboto Medium"/>
                <a:ea typeface="Roboto Medium"/>
                <a:cs typeface="Roboto Medium"/>
                <a:sym typeface="Roboto Medium"/>
              </a:endParaRPr>
            </a:p>
          </p:txBody>
        </p:sp>
        <p:sp>
          <p:nvSpPr>
            <p:cNvPr id="793" name="Google Shape;793;p69"/>
            <p:cNvSpPr/>
            <p:nvPr/>
          </p:nvSpPr>
          <p:spPr>
            <a:xfrm>
              <a:off x="1127066" y="1866620"/>
              <a:ext cx="20304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B6124A"/>
                  </a:solidFill>
                  <a:latin typeface="Roboto"/>
                  <a:ea typeface="Roboto"/>
                  <a:cs typeface="Roboto"/>
                  <a:sym typeface="Roboto"/>
                </a:rPr>
                <a:t>M</a:t>
              </a:r>
              <a:r>
                <a:rPr lang="en" sz="1200">
                  <a:solidFill>
                    <a:srgbClr val="B6124A"/>
                  </a:solidFill>
                  <a:latin typeface="Roboto"/>
                  <a:ea typeface="Roboto"/>
                  <a:cs typeface="Roboto"/>
                  <a:sym typeface="Roboto"/>
                </a:rPr>
                <a:t>easures how effectively an asset is being used relative to its total available time</a:t>
              </a:r>
              <a:endParaRPr sz="1200">
                <a:solidFill>
                  <a:srgbClr val="B6124A"/>
                </a:solidFill>
                <a:latin typeface="Roboto"/>
                <a:ea typeface="Roboto"/>
                <a:cs typeface="Roboto"/>
                <a:sym typeface="Roboto"/>
              </a:endParaRPr>
            </a:p>
          </p:txBody>
        </p:sp>
        <p:sp>
          <p:nvSpPr>
            <p:cNvPr id="794" name="Google Shape;794;p69"/>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B6124A"/>
                  </a:solidFill>
                  <a:latin typeface="Roboto"/>
                  <a:ea typeface="Roboto"/>
                  <a:cs typeface="Roboto"/>
                  <a:sym typeface="Roboto"/>
                </a:rPr>
                <a:t>75-85</a:t>
              </a:r>
              <a:r>
                <a:rPr lang="en" sz="4000">
                  <a:solidFill>
                    <a:srgbClr val="B6124A"/>
                  </a:solidFill>
                  <a:latin typeface="Roboto Thin"/>
                  <a:ea typeface="Roboto Thin"/>
                  <a:cs typeface="Roboto Thin"/>
                  <a:sym typeface="Roboto Thin"/>
                </a:rPr>
                <a:t>%</a:t>
              </a:r>
              <a:endParaRPr sz="4000">
                <a:solidFill>
                  <a:srgbClr val="B6124A"/>
                </a:solidFill>
                <a:latin typeface="Roboto Thin"/>
                <a:ea typeface="Roboto Thin"/>
                <a:cs typeface="Roboto Thin"/>
                <a:sym typeface="Roboto Thin"/>
              </a:endParaRPr>
            </a:p>
          </p:txBody>
        </p:sp>
        <p:sp>
          <p:nvSpPr>
            <p:cNvPr id="795" name="Google Shape;795;p69"/>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9"/>
            <p:cNvSpPr/>
            <p:nvPr/>
          </p:nvSpPr>
          <p:spPr>
            <a:xfrm>
              <a:off x="1206166" y="3118997"/>
              <a:ext cx="2002800" cy="124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Low Utilization</a:t>
              </a:r>
              <a:r>
                <a:rPr lang="en" sz="1000">
                  <a:solidFill>
                    <a:srgbClr val="FFFFFF"/>
                  </a:solidFill>
                  <a:latin typeface="Roboto"/>
                  <a:ea typeface="Roboto"/>
                  <a:cs typeface="Roboto"/>
                  <a:sym typeface="Roboto"/>
                </a:rPr>
                <a:t> = </a:t>
              </a:r>
              <a:r>
                <a:rPr lang="en" sz="1000">
                  <a:solidFill>
                    <a:srgbClr val="FFFFFF"/>
                  </a:solidFill>
                  <a:latin typeface="Roboto"/>
                  <a:ea typeface="Roboto"/>
                  <a:cs typeface="Roboto"/>
                  <a:sym typeface="Roboto"/>
                </a:rPr>
                <a:t>inefficiencies and increased operational costs due to over-provisioning.</a:t>
              </a:r>
              <a:endParaRPr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High Utilization</a:t>
              </a:r>
              <a:r>
                <a:rPr lang="en" sz="1000">
                  <a:solidFill>
                    <a:srgbClr val="FFFFFF"/>
                  </a:solidFill>
                  <a:latin typeface="Roboto"/>
                  <a:ea typeface="Roboto"/>
                  <a:cs typeface="Roboto"/>
                  <a:sym typeface="Roboto"/>
                </a:rPr>
                <a:t> = </a:t>
              </a:r>
              <a:r>
                <a:rPr lang="en" sz="1000">
                  <a:solidFill>
                    <a:srgbClr val="FFFFFF"/>
                  </a:solidFill>
                  <a:latin typeface="Roboto"/>
                  <a:ea typeface="Roboto"/>
                  <a:cs typeface="Roboto"/>
                  <a:sym typeface="Roboto"/>
                </a:rPr>
                <a:t>risks of system overloading, and system outages</a:t>
              </a:r>
              <a:endParaRPr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5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700">
                  <a:solidFill>
                    <a:srgbClr val="FFFFFF"/>
                  </a:solidFill>
                  <a:latin typeface="Roboto"/>
                  <a:ea typeface="Roboto"/>
                  <a:cs typeface="Roboto"/>
                  <a:sym typeface="Roboto"/>
                </a:rPr>
                <a:t>Reference: Deloitte IT Asset Management Survey 2023 (Deloitte, 2023).</a:t>
              </a:r>
              <a:endParaRPr sz="7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p:txBody>
        </p:sp>
      </p:grpSp>
      <p:grpSp>
        <p:nvGrpSpPr>
          <p:cNvPr id="797" name="Google Shape;797;p69"/>
          <p:cNvGrpSpPr/>
          <p:nvPr/>
        </p:nvGrpSpPr>
        <p:grpSpPr>
          <a:xfrm>
            <a:off x="4492250" y="948285"/>
            <a:ext cx="2332931" cy="3648378"/>
            <a:chOff x="1118228" y="283725"/>
            <a:chExt cx="2099659" cy="4076400"/>
          </a:xfrm>
        </p:grpSpPr>
        <p:sp>
          <p:nvSpPr>
            <p:cNvPr id="798" name="Google Shape;798;p69"/>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9"/>
            <p:cNvSpPr/>
            <p:nvPr/>
          </p:nvSpPr>
          <p:spPr>
            <a:xfrm>
              <a:off x="1118228" y="341758"/>
              <a:ext cx="2048100" cy="22524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9"/>
            <p:cNvSpPr/>
            <p:nvPr/>
          </p:nvSpPr>
          <p:spPr>
            <a:xfrm>
              <a:off x="1233855" y="1149502"/>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6124A"/>
                  </a:solidFill>
                  <a:latin typeface="Roboto Medium"/>
                  <a:ea typeface="Roboto Medium"/>
                  <a:cs typeface="Roboto Medium"/>
                  <a:sym typeface="Roboto Medium"/>
                </a:rPr>
                <a:t>Downtime</a:t>
              </a:r>
              <a:r>
                <a:rPr lang="en" sz="1300">
                  <a:solidFill>
                    <a:srgbClr val="B6124A"/>
                  </a:solidFill>
                  <a:latin typeface="Roboto Medium"/>
                  <a:ea typeface="Roboto Medium"/>
                  <a:cs typeface="Roboto Medium"/>
                  <a:sym typeface="Roboto Medium"/>
                </a:rPr>
                <a:t> Rate (%)</a:t>
              </a:r>
              <a:endParaRPr sz="1300">
                <a:solidFill>
                  <a:srgbClr val="B6124A"/>
                </a:solidFill>
                <a:latin typeface="Roboto Medium"/>
                <a:ea typeface="Roboto Medium"/>
                <a:cs typeface="Roboto Medium"/>
                <a:sym typeface="Roboto Medium"/>
              </a:endParaRPr>
            </a:p>
          </p:txBody>
        </p:sp>
        <p:sp>
          <p:nvSpPr>
            <p:cNvPr id="801" name="Google Shape;801;p69"/>
            <p:cNvSpPr/>
            <p:nvPr/>
          </p:nvSpPr>
          <p:spPr>
            <a:xfrm>
              <a:off x="1118273" y="1727793"/>
              <a:ext cx="2091000" cy="6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B6124A"/>
                  </a:solidFill>
                  <a:latin typeface="Roboto"/>
                  <a:ea typeface="Roboto"/>
                  <a:cs typeface="Roboto"/>
                  <a:sym typeface="Roboto"/>
                </a:rPr>
                <a:t>Measures the percentage of time an asset is not operational due to failures or maintenance</a:t>
              </a:r>
              <a:endParaRPr sz="1200">
                <a:solidFill>
                  <a:srgbClr val="B6124A"/>
                </a:solidFill>
                <a:latin typeface="Roboto"/>
                <a:ea typeface="Roboto"/>
                <a:cs typeface="Roboto"/>
                <a:sym typeface="Roboto"/>
              </a:endParaRPr>
            </a:p>
          </p:txBody>
        </p:sp>
        <p:sp>
          <p:nvSpPr>
            <p:cNvPr id="802" name="Google Shape;802;p69"/>
            <p:cNvSpPr/>
            <p:nvPr/>
          </p:nvSpPr>
          <p:spPr>
            <a:xfrm>
              <a:off x="1640422" y="444874"/>
              <a:ext cx="10467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B6124A"/>
                  </a:solidFill>
                  <a:latin typeface="Roboto"/>
                  <a:ea typeface="Roboto"/>
                  <a:cs typeface="Roboto"/>
                  <a:sym typeface="Roboto"/>
                </a:rPr>
                <a:t>&lt;5</a:t>
              </a:r>
              <a:r>
                <a:rPr lang="en" sz="4000">
                  <a:solidFill>
                    <a:srgbClr val="B6124A"/>
                  </a:solidFill>
                  <a:latin typeface="Roboto Thin"/>
                  <a:ea typeface="Roboto Thin"/>
                  <a:cs typeface="Roboto Thin"/>
                  <a:sym typeface="Roboto Thin"/>
                </a:rPr>
                <a:t>%</a:t>
              </a:r>
              <a:endParaRPr sz="4000">
                <a:solidFill>
                  <a:srgbClr val="B6124A"/>
                </a:solidFill>
                <a:latin typeface="Roboto Thin"/>
                <a:ea typeface="Roboto Thin"/>
                <a:cs typeface="Roboto Thin"/>
                <a:sym typeface="Roboto Thin"/>
              </a:endParaRPr>
            </a:p>
          </p:txBody>
        </p:sp>
        <p:sp>
          <p:nvSpPr>
            <p:cNvPr id="803" name="Google Shape;803;p69"/>
            <p:cNvSpPr/>
            <p:nvPr/>
          </p:nvSpPr>
          <p:spPr>
            <a:xfrm rot="5400000">
              <a:off x="1946814" y="2517709"/>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9"/>
            <p:cNvSpPr/>
            <p:nvPr/>
          </p:nvSpPr>
          <p:spPr>
            <a:xfrm>
              <a:off x="1169788" y="2851312"/>
              <a:ext cx="2048100" cy="122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Low</a:t>
              </a:r>
              <a:r>
                <a:rPr b="1" lang="en" sz="1000">
                  <a:solidFill>
                    <a:srgbClr val="FFFFFF"/>
                  </a:solidFill>
                  <a:latin typeface="Roboto"/>
                  <a:ea typeface="Roboto"/>
                  <a:cs typeface="Roboto"/>
                  <a:sym typeface="Roboto"/>
                </a:rPr>
                <a:t> Rate</a:t>
              </a:r>
              <a:r>
                <a:rPr lang="en" sz="1000">
                  <a:solidFill>
                    <a:srgbClr val="FFFFFF"/>
                  </a:solidFill>
                  <a:latin typeface="Roboto"/>
                  <a:ea typeface="Roboto"/>
                  <a:cs typeface="Roboto"/>
                  <a:sym typeface="Roboto"/>
                </a:rPr>
                <a:t> = </a:t>
              </a:r>
              <a:r>
                <a:rPr lang="en" sz="1000">
                  <a:solidFill>
                    <a:schemeClr val="lt1"/>
                  </a:solidFill>
                  <a:latin typeface="Roboto"/>
                  <a:ea typeface="Roboto"/>
                  <a:cs typeface="Roboto"/>
                  <a:sym typeface="Roboto"/>
                </a:rPr>
                <a:t>highly efficient and reliable systems.</a:t>
              </a:r>
              <a:endParaRPr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High</a:t>
              </a:r>
              <a:r>
                <a:rPr b="1" lang="en" sz="1000">
                  <a:solidFill>
                    <a:srgbClr val="FFFFFF"/>
                  </a:solidFill>
                  <a:latin typeface="Roboto"/>
                  <a:ea typeface="Roboto"/>
                  <a:cs typeface="Roboto"/>
                  <a:sym typeface="Roboto"/>
                </a:rPr>
                <a:t> Rate </a:t>
              </a:r>
              <a:r>
                <a:rPr lang="en" sz="1000">
                  <a:solidFill>
                    <a:srgbClr val="FFFFFF"/>
                  </a:solidFill>
                  <a:latin typeface="Roboto"/>
                  <a:ea typeface="Roboto"/>
                  <a:cs typeface="Roboto"/>
                  <a:sym typeface="Roboto"/>
                </a:rPr>
                <a:t>= </a:t>
              </a:r>
              <a:r>
                <a:rPr lang="en" sz="1000">
                  <a:solidFill>
                    <a:schemeClr val="lt1"/>
                  </a:solidFill>
                  <a:latin typeface="Roboto"/>
                  <a:ea typeface="Roboto"/>
                  <a:cs typeface="Roboto"/>
                  <a:sym typeface="Roboto"/>
                </a:rPr>
                <a:t>Frequent outages, leading to operational inefficiencies, financial losses, and reduced trust.</a:t>
              </a:r>
              <a:endParaRPr sz="10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5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700">
                  <a:solidFill>
                    <a:schemeClr val="lt1"/>
                  </a:solidFill>
                  <a:latin typeface="Roboto"/>
                  <a:ea typeface="Roboto"/>
                  <a:cs typeface="Roboto"/>
                  <a:sym typeface="Roboto"/>
                </a:rPr>
                <a:t>Reference: Gartner IT Infrastructure Report (Gartner, 2023).</a:t>
              </a:r>
              <a:endParaRPr sz="7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5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500">
                <a:solidFill>
                  <a:schemeClr val="lt1"/>
                </a:solidFill>
                <a:latin typeface="Roboto"/>
                <a:ea typeface="Roboto"/>
                <a:cs typeface="Roboto"/>
                <a:sym typeface="Roboto"/>
              </a:endParaRPr>
            </a:p>
          </p:txBody>
        </p:sp>
      </p:grpSp>
      <p:sp>
        <p:nvSpPr>
          <p:cNvPr id="805" name="Google Shape;805;p69"/>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Visualization</a:t>
            </a:r>
            <a:endParaRPr/>
          </a:p>
        </p:txBody>
      </p:sp>
      <p:pic>
        <p:nvPicPr>
          <p:cNvPr id="811" name="Google Shape;811;p70"/>
          <p:cNvPicPr preferRelativeResize="0"/>
          <p:nvPr/>
        </p:nvPicPr>
        <p:blipFill>
          <a:blip r:embed="rId3">
            <a:alphaModFix/>
          </a:blip>
          <a:stretch>
            <a:fillRect/>
          </a:stretch>
        </p:blipFill>
        <p:spPr>
          <a:xfrm>
            <a:off x="425450" y="1111569"/>
            <a:ext cx="5231612" cy="3570656"/>
          </a:xfrm>
          <a:prstGeom prst="rect">
            <a:avLst/>
          </a:prstGeom>
          <a:noFill/>
          <a:ln>
            <a:noFill/>
          </a:ln>
        </p:spPr>
      </p:pic>
      <p:sp>
        <p:nvSpPr>
          <p:cNvPr id="812" name="Google Shape;812;p70"/>
          <p:cNvSpPr txBox="1"/>
          <p:nvPr/>
        </p:nvSpPr>
        <p:spPr>
          <a:xfrm>
            <a:off x="5706525" y="1517400"/>
            <a:ext cx="3234300" cy="210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A6192E"/>
                </a:solidFill>
                <a:latin typeface="Open Sans Light"/>
                <a:ea typeface="Open Sans Light"/>
                <a:cs typeface="Open Sans Light"/>
                <a:sym typeface="Open Sans Light"/>
              </a:rPr>
              <a:t>Boxplot for Cost Distribution Across Categories</a:t>
            </a:r>
            <a:endParaRPr sz="2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chemeClr val="dk1"/>
                </a:solidFill>
                <a:latin typeface="Roboto Medium"/>
                <a:ea typeface="Roboto Medium"/>
                <a:cs typeface="Roboto Medium"/>
                <a:sym typeface="Roboto Medium"/>
              </a:rPr>
              <a:t>Illustrates the cost distribution across categories like Maintenance, Storage, Operational, and Repair, highlighting medians, variability, and outliers to identify areas for cost optimization.</a:t>
            </a:r>
            <a:endParaRPr sz="800">
              <a:solidFill>
                <a:schemeClr val="dk1"/>
              </a:solidFill>
              <a:latin typeface="Roboto Medium"/>
              <a:ea typeface="Roboto Medium"/>
              <a:cs typeface="Roboto Medium"/>
              <a:sym typeface="Roboto Medium"/>
            </a:endParaRPr>
          </a:p>
        </p:txBody>
      </p:sp>
      <p:sp>
        <p:nvSpPr>
          <p:cNvPr id="813" name="Google Shape;813;p70"/>
          <p:cNvSpPr txBox="1"/>
          <p:nvPr/>
        </p:nvSpPr>
        <p:spPr>
          <a:xfrm>
            <a:off x="425450" y="4601975"/>
            <a:ext cx="18201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Light"/>
                <a:ea typeface="Open Sans Light"/>
                <a:cs typeface="Open Sans Light"/>
                <a:sym typeface="Open Sans Light"/>
              </a:rPr>
              <a:t>*utilized synthetic data</a:t>
            </a:r>
            <a:endParaRPr sz="800">
              <a:solidFill>
                <a:schemeClr val="dk1"/>
              </a:solidFill>
              <a:latin typeface="Open Sans Light"/>
              <a:ea typeface="Open Sans Light"/>
              <a:cs typeface="Open Sans Light"/>
              <a:sym typeface="Open Sans Light"/>
            </a:endParaRPr>
          </a:p>
        </p:txBody>
      </p:sp>
      <p:sp>
        <p:nvSpPr>
          <p:cNvPr id="814" name="Google Shape;814;p70"/>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Visualization</a:t>
            </a:r>
            <a:endParaRPr/>
          </a:p>
        </p:txBody>
      </p:sp>
      <p:pic>
        <p:nvPicPr>
          <p:cNvPr id="820" name="Google Shape;820;p71"/>
          <p:cNvPicPr preferRelativeResize="0"/>
          <p:nvPr/>
        </p:nvPicPr>
        <p:blipFill>
          <a:blip r:embed="rId3">
            <a:alphaModFix/>
          </a:blip>
          <a:stretch>
            <a:fillRect/>
          </a:stretch>
        </p:blipFill>
        <p:spPr>
          <a:xfrm>
            <a:off x="358375" y="1168687"/>
            <a:ext cx="5081400" cy="3198525"/>
          </a:xfrm>
          <a:prstGeom prst="rect">
            <a:avLst/>
          </a:prstGeom>
          <a:noFill/>
          <a:ln>
            <a:noFill/>
          </a:ln>
        </p:spPr>
      </p:pic>
      <p:sp>
        <p:nvSpPr>
          <p:cNvPr id="821" name="Google Shape;821;p71"/>
          <p:cNvSpPr txBox="1"/>
          <p:nvPr/>
        </p:nvSpPr>
        <p:spPr>
          <a:xfrm>
            <a:off x="5562600" y="1517400"/>
            <a:ext cx="3249600" cy="210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A6192E"/>
                </a:solidFill>
                <a:latin typeface="Open Sans Light"/>
                <a:ea typeface="Open Sans Light"/>
                <a:cs typeface="Open Sans Light"/>
                <a:sym typeface="Open Sans Light"/>
              </a:rPr>
              <a:t>Scatter Plot: Asset Utilization vs Total Cost</a:t>
            </a:r>
            <a:endParaRPr sz="2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Roboto Medium"/>
                <a:ea typeface="Roboto Medium"/>
                <a:cs typeface="Roboto Medium"/>
                <a:sym typeface="Roboto Medium"/>
              </a:rPr>
              <a:t>The plot shows Asset Utilization vs. Total Cost, with points color-coded by Downtime Rate (%) and sized by Energy Consumption (kWh), revealing cost-impact trends and assets needing attention.</a:t>
            </a:r>
            <a:endParaRPr sz="800">
              <a:solidFill>
                <a:schemeClr val="dk1"/>
              </a:solidFill>
              <a:latin typeface="Roboto Medium"/>
              <a:ea typeface="Roboto Medium"/>
              <a:cs typeface="Roboto Medium"/>
              <a:sym typeface="Roboto Medium"/>
            </a:endParaRPr>
          </a:p>
        </p:txBody>
      </p:sp>
      <p:sp>
        <p:nvSpPr>
          <p:cNvPr id="822" name="Google Shape;822;p71"/>
          <p:cNvSpPr txBox="1"/>
          <p:nvPr/>
        </p:nvSpPr>
        <p:spPr>
          <a:xfrm>
            <a:off x="433300" y="4610500"/>
            <a:ext cx="18201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Light"/>
                <a:ea typeface="Open Sans Light"/>
                <a:cs typeface="Open Sans Light"/>
                <a:sym typeface="Open Sans Light"/>
              </a:rPr>
              <a:t>*utilized synthetic data</a:t>
            </a:r>
            <a:endParaRPr sz="800">
              <a:solidFill>
                <a:schemeClr val="dk1"/>
              </a:solidFill>
              <a:latin typeface="Open Sans Light"/>
              <a:ea typeface="Open Sans Light"/>
              <a:cs typeface="Open Sans Light"/>
              <a:sym typeface="Open Sans Light"/>
            </a:endParaRPr>
          </a:p>
        </p:txBody>
      </p:sp>
      <p:sp>
        <p:nvSpPr>
          <p:cNvPr id="823" name="Google Shape;823;p71"/>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Background</a:t>
            </a:r>
            <a:endParaRPr/>
          </a:p>
        </p:txBody>
      </p:sp>
      <p:sp>
        <p:nvSpPr>
          <p:cNvPr id="171" name="Google Shape;171;p27"/>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72" name="Google Shape;172;p27"/>
          <p:cNvSpPr txBox="1"/>
          <p:nvPr/>
        </p:nvSpPr>
        <p:spPr>
          <a:xfrm>
            <a:off x="529350" y="1175375"/>
            <a:ext cx="4644900" cy="3621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Font typeface="Cairo"/>
              <a:buChar char="●"/>
            </a:pPr>
            <a:r>
              <a:rPr b="1" lang="en" sz="1600">
                <a:solidFill>
                  <a:schemeClr val="dk1"/>
                </a:solidFill>
                <a:latin typeface="Open Sans"/>
                <a:ea typeface="Open Sans"/>
                <a:cs typeface="Open Sans"/>
                <a:sym typeface="Open Sans"/>
              </a:rPr>
              <a:t>T</a:t>
            </a:r>
            <a:r>
              <a:rPr b="1" lang="en" sz="1600">
                <a:solidFill>
                  <a:schemeClr val="dk1"/>
                </a:solidFill>
                <a:highlight>
                  <a:srgbClr val="FFFFFF"/>
                </a:highlight>
                <a:latin typeface="Open Sans"/>
                <a:ea typeface="Open Sans"/>
                <a:cs typeface="Open Sans"/>
                <a:sym typeface="Open Sans"/>
              </a:rPr>
              <a:t>ata Consultancy Services (TCS)</a:t>
            </a:r>
            <a:r>
              <a:rPr lang="en" sz="1600">
                <a:solidFill>
                  <a:schemeClr val="dk1"/>
                </a:solidFill>
                <a:highlight>
                  <a:srgbClr val="FFFFFF"/>
                </a:highlight>
                <a:latin typeface="Open Sans"/>
                <a:ea typeface="Open Sans"/>
                <a:cs typeface="Open Sans"/>
                <a:sym typeface="Open Sans"/>
              </a:rPr>
              <a:t> is an </a:t>
            </a:r>
            <a:r>
              <a:rPr lang="en" sz="1600">
                <a:solidFill>
                  <a:schemeClr val="dk1"/>
                </a:solidFill>
                <a:highlight>
                  <a:srgbClr val="FFFFFF"/>
                </a:highlight>
                <a:latin typeface="Open Sans"/>
                <a:ea typeface="Open Sans"/>
                <a:cs typeface="Open Sans"/>
                <a:sym typeface="Open Sans"/>
              </a:rPr>
              <a:t>Indian multinational</a:t>
            </a:r>
            <a:r>
              <a:rPr lang="en" sz="1600">
                <a:solidFill>
                  <a:schemeClr val="dk1"/>
                </a:solidFill>
                <a:highlight>
                  <a:srgbClr val="FFFFFF"/>
                </a:highlight>
                <a:latin typeface="Open Sans"/>
                <a:ea typeface="Open Sans"/>
                <a:cs typeface="Open Sans"/>
                <a:sym typeface="Open Sans"/>
              </a:rPr>
              <a:t> information technology (IT) company </a:t>
            </a:r>
            <a:r>
              <a:rPr lang="en" sz="1600">
                <a:solidFill>
                  <a:schemeClr val="dk1"/>
                </a:solidFill>
                <a:highlight>
                  <a:srgbClr val="FFFFFF"/>
                </a:highlight>
                <a:latin typeface="Open Sans"/>
                <a:ea typeface="Open Sans"/>
                <a:cs typeface="Open Sans"/>
                <a:sym typeface="Open Sans"/>
              </a:rPr>
              <a:t>headquartered in Mumbai, India, </a:t>
            </a:r>
            <a:r>
              <a:rPr lang="en" sz="1600">
                <a:solidFill>
                  <a:schemeClr val="dk1"/>
                </a:solidFill>
                <a:highlight>
                  <a:srgbClr val="FFFFFF"/>
                </a:highlight>
                <a:latin typeface="Open Sans"/>
                <a:ea typeface="Open Sans"/>
                <a:cs typeface="Open Sans"/>
                <a:sym typeface="Open Sans"/>
              </a:rPr>
              <a:t>provides IT, consulting, and business-related solutions to some of the </a:t>
            </a:r>
            <a:r>
              <a:rPr b="1" lang="en" sz="1600">
                <a:solidFill>
                  <a:schemeClr val="dk1"/>
                </a:solidFill>
                <a:highlight>
                  <a:srgbClr val="FFFFFF"/>
                </a:highlight>
                <a:latin typeface="Open Sans"/>
                <a:ea typeface="Open Sans"/>
                <a:cs typeface="Open Sans"/>
                <a:sym typeface="Open Sans"/>
              </a:rPr>
              <a:t>world’s </a:t>
            </a:r>
            <a:r>
              <a:rPr b="1" lang="en" sz="1600">
                <a:solidFill>
                  <a:schemeClr val="dk1"/>
                </a:solidFill>
                <a:highlight>
                  <a:srgbClr val="FFFFFF"/>
                </a:highlight>
                <a:latin typeface="Open Sans"/>
                <a:ea typeface="Open Sans"/>
                <a:cs typeface="Open Sans"/>
                <a:sym typeface="Open Sans"/>
              </a:rPr>
              <a:t>largest</a:t>
            </a:r>
            <a:r>
              <a:rPr lang="en" sz="1600">
                <a:solidFill>
                  <a:schemeClr val="dk1"/>
                </a:solidFill>
                <a:highlight>
                  <a:srgbClr val="FFFFFF"/>
                </a:highlight>
                <a:latin typeface="Open Sans"/>
                <a:ea typeface="Open Sans"/>
                <a:cs typeface="Open Sans"/>
                <a:sym typeface="Open Sans"/>
              </a:rPr>
              <a:t> companies.</a:t>
            </a:r>
            <a:endParaRPr sz="1600">
              <a:solidFill>
                <a:schemeClr val="dk1"/>
              </a:solidFill>
              <a:highlight>
                <a:srgbClr val="FFFFFF"/>
              </a:highlight>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Cairo"/>
              <a:buChar char="●"/>
            </a:pPr>
            <a:r>
              <a:rPr lang="en" sz="1600">
                <a:solidFill>
                  <a:schemeClr val="dk1"/>
                </a:solidFill>
                <a:highlight>
                  <a:srgbClr val="FFFFFF"/>
                </a:highlight>
                <a:latin typeface="Open Sans"/>
                <a:ea typeface="Open Sans"/>
                <a:cs typeface="Open Sans"/>
                <a:sym typeface="Open Sans"/>
              </a:rPr>
              <a:t>Through their impressive portfolio, TCS has established themselves as a significant </a:t>
            </a:r>
            <a:r>
              <a:rPr b="1" lang="en" sz="1600">
                <a:solidFill>
                  <a:schemeClr val="dk1"/>
                </a:solidFill>
                <a:highlight>
                  <a:srgbClr val="FFFFFF"/>
                </a:highlight>
                <a:latin typeface="Open Sans"/>
                <a:ea typeface="Open Sans"/>
                <a:cs typeface="Open Sans"/>
                <a:sym typeface="Open Sans"/>
              </a:rPr>
              <a:t>benchmark</a:t>
            </a:r>
            <a:r>
              <a:rPr lang="en" sz="1600">
                <a:solidFill>
                  <a:schemeClr val="dk1"/>
                </a:solidFill>
                <a:highlight>
                  <a:srgbClr val="FFFFFF"/>
                </a:highlight>
                <a:latin typeface="Open Sans"/>
                <a:ea typeface="Open Sans"/>
                <a:cs typeface="Open Sans"/>
                <a:sym typeface="Open Sans"/>
              </a:rPr>
              <a:t> for software development in the industry through its </a:t>
            </a:r>
            <a:r>
              <a:rPr b="1" lang="en" sz="1600">
                <a:solidFill>
                  <a:schemeClr val="dk1"/>
                </a:solidFill>
                <a:highlight>
                  <a:srgbClr val="FFFFFF"/>
                </a:highlight>
                <a:latin typeface="Open Sans"/>
                <a:ea typeface="Open Sans"/>
                <a:cs typeface="Open Sans"/>
                <a:sym typeface="Open Sans"/>
              </a:rPr>
              <a:t>Location Independent Agile </a:t>
            </a:r>
            <a:r>
              <a:rPr b="1" lang="en" sz="1600">
                <a:solidFill>
                  <a:schemeClr val="dk1"/>
                </a:solidFill>
                <a:highlight>
                  <a:srgbClr val="FFFFFF"/>
                </a:highlight>
                <a:latin typeface="Open Sans"/>
                <a:ea typeface="Open Sans"/>
                <a:cs typeface="Open Sans"/>
                <a:sym typeface="Open Sans"/>
              </a:rPr>
              <a:t>delivery model</a:t>
            </a:r>
            <a:r>
              <a:rPr b="1" lang="en" sz="1600">
                <a:solidFill>
                  <a:schemeClr val="dk1"/>
                </a:solidFill>
                <a:highlight>
                  <a:srgbClr val="FFFFFF"/>
                </a:highlight>
                <a:latin typeface="Open Sans"/>
                <a:ea typeface="Open Sans"/>
                <a:cs typeface="Open Sans"/>
                <a:sym typeface="Open Sans"/>
              </a:rPr>
              <a:t>.</a:t>
            </a:r>
            <a:endParaRPr b="1" sz="1600">
              <a:solidFill>
                <a:srgbClr val="241160"/>
              </a:solidFill>
              <a:latin typeface="Open Sans"/>
              <a:ea typeface="Open Sans"/>
              <a:cs typeface="Open Sans"/>
              <a:sym typeface="Open Sans"/>
            </a:endParaRPr>
          </a:p>
        </p:txBody>
      </p:sp>
      <p:pic>
        <p:nvPicPr>
          <p:cNvPr id="173" name="Google Shape;173;p27"/>
          <p:cNvPicPr preferRelativeResize="0"/>
          <p:nvPr/>
        </p:nvPicPr>
        <p:blipFill>
          <a:blip r:embed="rId3">
            <a:alphaModFix/>
          </a:blip>
          <a:stretch>
            <a:fillRect/>
          </a:stretch>
        </p:blipFill>
        <p:spPr>
          <a:xfrm>
            <a:off x="5097075" y="1651525"/>
            <a:ext cx="4185175" cy="1840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Visualization</a:t>
            </a:r>
            <a:endParaRPr/>
          </a:p>
        </p:txBody>
      </p:sp>
      <p:sp>
        <p:nvSpPr>
          <p:cNvPr id="829" name="Google Shape;829;p72"/>
          <p:cNvSpPr txBox="1"/>
          <p:nvPr/>
        </p:nvSpPr>
        <p:spPr>
          <a:xfrm>
            <a:off x="5702000" y="1381938"/>
            <a:ext cx="3000000" cy="287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A6192E"/>
                </a:solidFill>
                <a:latin typeface="Open Sans Light"/>
                <a:ea typeface="Open Sans Light"/>
                <a:cs typeface="Open Sans Light"/>
                <a:sym typeface="Open Sans Light"/>
              </a:rPr>
              <a:t>Line Plot: Downtime Rate and Idle Time Trends</a:t>
            </a:r>
            <a:endParaRPr sz="2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chemeClr val="dk1"/>
                </a:solidFill>
                <a:latin typeface="Roboto Medium"/>
                <a:ea typeface="Roboto Medium"/>
                <a:cs typeface="Roboto Medium"/>
                <a:sym typeface="Roboto Medium"/>
              </a:rPr>
              <a:t>The trends of Downtime Rate and Idle Time over time. The red line represents Downtime Rate (%), while the blue dashed line indicates Idle Time (hours). This comparison helps track how these two metrics change together, enabling a better understanding of operational inefficiencies and the impact of maintenance schedules or policy changes.</a:t>
            </a:r>
            <a:endParaRPr sz="700">
              <a:solidFill>
                <a:schemeClr val="dk1"/>
              </a:solidFill>
              <a:highlight>
                <a:srgbClr val="FFFFFF"/>
              </a:highlight>
              <a:latin typeface="Roboto Medium"/>
              <a:ea typeface="Roboto Medium"/>
              <a:cs typeface="Roboto Medium"/>
              <a:sym typeface="Roboto Medium"/>
            </a:endParaRPr>
          </a:p>
        </p:txBody>
      </p:sp>
      <p:pic>
        <p:nvPicPr>
          <p:cNvPr id="830" name="Google Shape;830;p72"/>
          <p:cNvPicPr preferRelativeResize="0"/>
          <p:nvPr/>
        </p:nvPicPr>
        <p:blipFill>
          <a:blip r:embed="rId3">
            <a:alphaModFix/>
          </a:blip>
          <a:stretch>
            <a:fillRect/>
          </a:stretch>
        </p:blipFill>
        <p:spPr>
          <a:xfrm>
            <a:off x="194750" y="1402387"/>
            <a:ext cx="5289624" cy="2829824"/>
          </a:xfrm>
          <a:prstGeom prst="rect">
            <a:avLst/>
          </a:prstGeom>
          <a:noFill/>
          <a:ln>
            <a:noFill/>
          </a:ln>
        </p:spPr>
      </p:pic>
      <p:sp>
        <p:nvSpPr>
          <p:cNvPr id="831" name="Google Shape;831;p72"/>
          <p:cNvSpPr txBox="1"/>
          <p:nvPr/>
        </p:nvSpPr>
        <p:spPr>
          <a:xfrm>
            <a:off x="433300" y="4619000"/>
            <a:ext cx="18201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Light"/>
                <a:ea typeface="Open Sans Light"/>
                <a:cs typeface="Open Sans Light"/>
                <a:sym typeface="Open Sans Light"/>
              </a:rPr>
              <a:t>*utilized synthetic data</a:t>
            </a:r>
            <a:endParaRPr sz="800">
              <a:solidFill>
                <a:schemeClr val="dk1"/>
              </a:solidFill>
              <a:latin typeface="Open Sans Light"/>
              <a:ea typeface="Open Sans Light"/>
              <a:cs typeface="Open Sans Light"/>
              <a:sym typeface="Open Sans Light"/>
            </a:endParaRPr>
          </a:p>
        </p:txBody>
      </p:sp>
      <p:sp>
        <p:nvSpPr>
          <p:cNvPr id="832" name="Google Shape;832;p72"/>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Visualization</a:t>
            </a:r>
            <a:endParaRPr/>
          </a:p>
        </p:txBody>
      </p:sp>
      <p:sp>
        <p:nvSpPr>
          <p:cNvPr id="838" name="Google Shape;838;p73"/>
          <p:cNvSpPr txBox="1"/>
          <p:nvPr/>
        </p:nvSpPr>
        <p:spPr>
          <a:xfrm>
            <a:off x="5812075" y="1270113"/>
            <a:ext cx="3000000" cy="287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A6192E"/>
                </a:solidFill>
                <a:latin typeface="Open Sans Light"/>
                <a:ea typeface="Open Sans Light"/>
                <a:cs typeface="Open Sans Light"/>
                <a:sym typeface="Open Sans Light"/>
              </a:rPr>
              <a:t>Line Plot: Total Cost Per Utilization Over Time</a:t>
            </a:r>
            <a:endParaRPr sz="2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chemeClr val="dk1"/>
                </a:solidFill>
                <a:latin typeface="Roboto Medium"/>
                <a:ea typeface="Roboto Medium"/>
                <a:cs typeface="Roboto Medium"/>
                <a:sym typeface="Roboto Medium"/>
              </a:rPr>
              <a:t>The trend of Total Cost Per Utilization over time, calculated as Total Cost divided by Asset Utilization. This plot reveals how efficiently costs are managed relative to asset utilization. A downward trend would suggest improving cost efficiency, while an upward trend may highlight areas needing further investigation.</a:t>
            </a:r>
            <a:endParaRPr sz="700">
              <a:solidFill>
                <a:schemeClr val="dk1"/>
              </a:solidFill>
              <a:highlight>
                <a:srgbClr val="FFFFFF"/>
              </a:highlight>
              <a:latin typeface="Roboto Medium"/>
              <a:ea typeface="Roboto Medium"/>
              <a:cs typeface="Roboto Medium"/>
              <a:sym typeface="Roboto Medium"/>
            </a:endParaRPr>
          </a:p>
        </p:txBody>
      </p:sp>
      <p:pic>
        <p:nvPicPr>
          <p:cNvPr id="839" name="Google Shape;839;p73"/>
          <p:cNvPicPr preferRelativeResize="0"/>
          <p:nvPr/>
        </p:nvPicPr>
        <p:blipFill>
          <a:blip r:embed="rId3">
            <a:alphaModFix/>
          </a:blip>
          <a:stretch>
            <a:fillRect/>
          </a:stretch>
        </p:blipFill>
        <p:spPr>
          <a:xfrm>
            <a:off x="364650" y="1268050"/>
            <a:ext cx="5447424" cy="2874825"/>
          </a:xfrm>
          <a:prstGeom prst="rect">
            <a:avLst/>
          </a:prstGeom>
          <a:noFill/>
          <a:ln>
            <a:noFill/>
          </a:ln>
        </p:spPr>
      </p:pic>
      <p:sp>
        <p:nvSpPr>
          <p:cNvPr id="840" name="Google Shape;840;p73"/>
          <p:cNvSpPr txBox="1"/>
          <p:nvPr/>
        </p:nvSpPr>
        <p:spPr>
          <a:xfrm>
            <a:off x="433300" y="4627525"/>
            <a:ext cx="18201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Light"/>
                <a:ea typeface="Open Sans Light"/>
                <a:cs typeface="Open Sans Light"/>
                <a:sym typeface="Open Sans Light"/>
              </a:rPr>
              <a:t>*utilized synthetic data</a:t>
            </a:r>
            <a:endParaRPr sz="800">
              <a:solidFill>
                <a:schemeClr val="dk1"/>
              </a:solidFill>
              <a:latin typeface="Open Sans Light"/>
              <a:ea typeface="Open Sans Light"/>
              <a:cs typeface="Open Sans Light"/>
              <a:sym typeface="Open Sans Light"/>
            </a:endParaRPr>
          </a:p>
        </p:txBody>
      </p:sp>
      <p:sp>
        <p:nvSpPr>
          <p:cNvPr id="841" name="Google Shape;841;p73"/>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Visualization</a:t>
            </a:r>
            <a:endParaRPr/>
          </a:p>
        </p:txBody>
      </p:sp>
      <p:sp>
        <p:nvSpPr>
          <p:cNvPr id="847" name="Google Shape;847;p74"/>
          <p:cNvSpPr txBox="1"/>
          <p:nvPr/>
        </p:nvSpPr>
        <p:spPr>
          <a:xfrm>
            <a:off x="5812075" y="1635925"/>
            <a:ext cx="3000000" cy="210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A6192E"/>
                </a:solidFill>
                <a:latin typeface="Open Sans Light"/>
                <a:ea typeface="Open Sans Light"/>
                <a:cs typeface="Open Sans Light"/>
                <a:sym typeface="Open Sans Light"/>
              </a:rPr>
              <a:t>KDE Plot: Downtime Hours vs Server Utilization</a:t>
            </a:r>
            <a:endParaRPr sz="2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Roboto Medium"/>
                <a:ea typeface="Roboto Medium"/>
                <a:cs typeface="Roboto Medium"/>
                <a:sym typeface="Roboto Medium"/>
              </a:rPr>
              <a:t>KDE plot visualizes downtime hours and server utilization, highlighting patterns like correlations between high downtime and low utilization. Peaks indicate common values, aiding in identifying inefficiencies.</a:t>
            </a:r>
            <a:endParaRPr sz="800">
              <a:solidFill>
                <a:schemeClr val="dk1"/>
              </a:solidFill>
              <a:latin typeface="Roboto Medium"/>
              <a:ea typeface="Roboto Medium"/>
              <a:cs typeface="Roboto Medium"/>
              <a:sym typeface="Roboto Medium"/>
            </a:endParaRPr>
          </a:p>
        </p:txBody>
      </p:sp>
      <p:pic>
        <p:nvPicPr>
          <p:cNvPr id="848" name="Google Shape;848;p74"/>
          <p:cNvPicPr preferRelativeResize="0"/>
          <p:nvPr/>
        </p:nvPicPr>
        <p:blipFill>
          <a:blip r:embed="rId3">
            <a:alphaModFix/>
          </a:blip>
          <a:stretch>
            <a:fillRect/>
          </a:stretch>
        </p:blipFill>
        <p:spPr>
          <a:xfrm>
            <a:off x="491975" y="1188850"/>
            <a:ext cx="5320101" cy="3358250"/>
          </a:xfrm>
          <a:prstGeom prst="rect">
            <a:avLst/>
          </a:prstGeom>
          <a:noFill/>
          <a:ln>
            <a:noFill/>
          </a:ln>
        </p:spPr>
      </p:pic>
      <p:sp>
        <p:nvSpPr>
          <p:cNvPr id="849" name="Google Shape;849;p74"/>
          <p:cNvSpPr txBox="1"/>
          <p:nvPr/>
        </p:nvSpPr>
        <p:spPr>
          <a:xfrm>
            <a:off x="433300" y="4627500"/>
            <a:ext cx="18201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Light"/>
                <a:ea typeface="Open Sans Light"/>
                <a:cs typeface="Open Sans Light"/>
                <a:sym typeface="Open Sans Light"/>
              </a:rPr>
              <a:t>*utilized synthetic data</a:t>
            </a:r>
            <a:endParaRPr sz="800">
              <a:solidFill>
                <a:schemeClr val="dk1"/>
              </a:solidFill>
              <a:latin typeface="Open Sans Light"/>
              <a:ea typeface="Open Sans Light"/>
              <a:cs typeface="Open Sans Light"/>
              <a:sym typeface="Open Sans Light"/>
            </a:endParaRPr>
          </a:p>
        </p:txBody>
      </p:sp>
      <p:sp>
        <p:nvSpPr>
          <p:cNvPr id="850" name="Google Shape;850;p74"/>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75"/>
          <p:cNvSpPr txBox="1"/>
          <p:nvPr>
            <p:ph type="title"/>
          </p:nvPr>
        </p:nvSpPr>
        <p:spPr>
          <a:xfrm>
            <a:off x="433300" y="273850"/>
            <a:ext cx="83439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Optimization Strategies - Recommendation</a:t>
            </a:r>
            <a:endParaRPr/>
          </a:p>
        </p:txBody>
      </p:sp>
      <p:grpSp>
        <p:nvGrpSpPr>
          <p:cNvPr id="856" name="Google Shape;856;p75"/>
          <p:cNvGrpSpPr/>
          <p:nvPr/>
        </p:nvGrpSpPr>
        <p:grpSpPr>
          <a:xfrm>
            <a:off x="1024030" y="3239363"/>
            <a:ext cx="7241580" cy="942480"/>
            <a:chOff x="1593000" y="2322561"/>
            <a:chExt cx="6080252" cy="643507"/>
          </a:xfrm>
        </p:grpSpPr>
        <p:sp>
          <p:nvSpPr>
            <p:cNvPr id="857" name="Google Shape;857;p7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5"/>
            <p:cNvSpPr/>
            <p:nvPr/>
          </p:nvSpPr>
          <p:spPr>
            <a:xfrm flipH="1">
              <a:off x="2283025" y="2322575"/>
              <a:ext cx="1844400" cy="6426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5"/>
            <p:cNvSpPr/>
            <p:nvPr/>
          </p:nvSpPr>
          <p:spPr>
            <a:xfrm rot="-5400000">
              <a:off x="3501574" y="1934671"/>
              <a:ext cx="643356" cy="1419149"/>
            </a:xfrm>
            <a:prstGeom prst="flowChartOffpageConnector">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5"/>
            <p:cNvSpPr/>
            <p:nvPr/>
          </p:nvSpPr>
          <p:spPr>
            <a:xfrm>
              <a:off x="2283025" y="2399946"/>
              <a:ext cx="20004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Dynamic Load Balancing</a:t>
              </a:r>
              <a:endParaRPr sz="1500">
                <a:solidFill>
                  <a:srgbClr val="FFFFFF"/>
                </a:solidFill>
                <a:latin typeface="Roboto"/>
                <a:ea typeface="Roboto"/>
                <a:cs typeface="Roboto"/>
                <a:sym typeface="Roboto"/>
              </a:endParaRPr>
            </a:p>
          </p:txBody>
        </p:sp>
        <p:sp>
          <p:nvSpPr>
            <p:cNvPr id="861" name="Google Shape;861;p75"/>
            <p:cNvSpPr/>
            <p:nvPr/>
          </p:nvSpPr>
          <p:spPr>
            <a:xfrm>
              <a:off x="1593000" y="2322568"/>
              <a:ext cx="690000" cy="642300"/>
            </a:xfrm>
            <a:prstGeom prst="rect">
              <a:avLst/>
            </a:prstGeom>
            <a:solidFill>
              <a:srgbClr val="B6124A"/>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5"/>
            <p:cNvSpPr/>
            <p:nvPr/>
          </p:nvSpPr>
          <p:spPr>
            <a:xfrm>
              <a:off x="1593000" y="2322575"/>
              <a:ext cx="690000" cy="642600"/>
            </a:xfrm>
            <a:prstGeom prst="rect">
              <a:avLst/>
            </a:prstGeom>
            <a:solidFill>
              <a:srgbClr val="C413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863" name="Google Shape;863;p75"/>
            <p:cNvSpPr/>
            <p:nvPr/>
          </p:nvSpPr>
          <p:spPr>
            <a:xfrm>
              <a:off x="4368752" y="2322561"/>
              <a:ext cx="33045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C1146"/>
                </a:buClr>
                <a:buSzPts val="900"/>
                <a:buFont typeface="Roboto"/>
                <a:buChar char="●"/>
              </a:pPr>
              <a:r>
                <a:rPr lang="en" sz="900">
                  <a:solidFill>
                    <a:srgbClr val="AC1146"/>
                  </a:solidFill>
                  <a:latin typeface="Roboto"/>
                  <a:ea typeface="Roboto"/>
                  <a:cs typeface="Roboto"/>
                  <a:sym typeface="Roboto"/>
                </a:rPr>
                <a:t>Use Kubernetes for dynamic load balancing to evenly distribute workloads, prevent overloading, and reduce idle resources.</a:t>
              </a:r>
              <a:endParaRPr sz="900">
                <a:solidFill>
                  <a:srgbClr val="AC1146"/>
                </a:solidFill>
                <a:latin typeface="Roboto"/>
                <a:ea typeface="Roboto"/>
                <a:cs typeface="Roboto"/>
                <a:sym typeface="Roboto"/>
              </a:endParaRPr>
            </a:p>
            <a:p>
              <a:pPr indent="-285750" lvl="0" marL="457200" rtl="0" algn="l">
                <a:lnSpc>
                  <a:spcPct val="115000"/>
                </a:lnSpc>
                <a:spcBef>
                  <a:spcPts val="0"/>
                </a:spcBef>
                <a:spcAft>
                  <a:spcPts val="0"/>
                </a:spcAft>
                <a:buClr>
                  <a:srgbClr val="AC1146"/>
                </a:buClr>
                <a:buSzPts val="900"/>
                <a:buFont typeface="Roboto"/>
                <a:buChar char="●"/>
              </a:pPr>
              <a:r>
                <a:rPr lang="en" sz="900">
                  <a:solidFill>
                    <a:srgbClr val="AC1146"/>
                  </a:solidFill>
                  <a:latin typeface="Roboto"/>
                  <a:ea typeface="Roboto"/>
                  <a:cs typeface="Roboto"/>
                  <a:sym typeface="Roboto"/>
                </a:rPr>
                <a:t>Netflix uses Kubernetes to maintain 75%-80% server utilization, preventing overloads and ensuring stable performance.</a:t>
              </a:r>
              <a:endParaRPr sz="900">
                <a:solidFill>
                  <a:srgbClr val="AC1146"/>
                </a:solidFill>
                <a:latin typeface="Roboto"/>
                <a:ea typeface="Roboto"/>
                <a:cs typeface="Roboto"/>
                <a:sym typeface="Roboto"/>
              </a:endParaRPr>
            </a:p>
          </p:txBody>
        </p:sp>
      </p:grpSp>
      <p:grpSp>
        <p:nvGrpSpPr>
          <p:cNvPr id="864" name="Google Shape;864;p75"/>
          <p:cNvGrpSpPr/>
          <p:nvPr/>
        </p:nvGrpSpPr>
        <p:grpSpPr>
          <a:xfrm>
            <a:off x="1024030" y="2279904"/>
            <a:ext cx="7182302" cy="1029234"/>
            <a:chOff x="1593000" y="2322568"/>
            <a:chExt cx="6030481" cy="702740"/>
          </a:xfrm>
        </p:grpSpPr>
        <p:sp>
          <p:nvSpPr>
            <p:cNvPr id="865" name="Google Shape;865;p7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5"/>
            <p:cNvSpPr/>
            <p:nvPr/>
          </p:nvSpPr>
          <p:spPr>
            <a:xfrm flipH="1">
              <a:off x="2283025" y="2322575"/>
              <a:ext cx="1844400" cy="6426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5"/>
            <p:cNvSpPr/>
            <p:nvPr/>
          </p:nvSpPr>
          <p:spPr>
            <a:xfrm rot="-5400000">
              <a:off x="3501574" y="1934671"/>
              <a:ext cx="643356" cy="1419149"/>
            </a:xfrm>
            <a:prstGeom prst="flowChartOffpageConnector">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5"/>
            <p:cNvSpPr/>
            <p:nvPr/>
          </p:nvSpPr>
          <p:spPr>
            <a:xfrm>
              <a:off x="2283024" y="2393412"/>
              <a:ext cx="22293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Automation and Smart Tools</a:t>
              </a:r>
              <a:endParaRPr sz="1500">
                <a:solidFill>
                  <a:srgbClr val="FFFFFF"/>
                </a:solidFill>
                <a:latin typeface="Roboto Medium"/>
                <a:ea typeface="Roboto Medium"/>
                <a:cs typeface="Roboto Medium"/>
                <a:sym typeface="Roboto Medium"/>
              </a:endParaRPr>
            </a:p>
          </p:txBody>
        </p:sp>
        <p:sp>
          <p:nvSpPr>
            <p:cNvPr id="869" name="Google Shape;869;p75"/>
            <p:cNvSpPr/>
            <p:nvPr/>
          </p:nvSpPr>
          <p:spPr>
            <a:xfrm>
              <a:off x="1593000" y="2322568"/>
              <a:ext cx="690000" cy="642300"/>
            </a:xfrm>
            <a:prstGeom prst="rect">
              <a:avLst/>
            </a:prstGeom>
            <a:solidFill>
              <a:srgbClr val="B6124A"/>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5"/>
            <p:cNvSpPr/>
            <p:nvPr/>
          </p:nvSpPr>
          <p:spPr>
            <a:xfrm>
              <a:off x="1593000" y="2322575"/>
              <a:ext cx="690000" cy="642600"/>
            </a:xfrm>
            <a:prstGeom prst="rect">
              <a:avLst/>
            </a:prstGeom>
            <a:solidFill>
              <a:srgbClr val="C413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871" name="Google Shape;871;p75"/>
            <p:cNvSpPr/>
            <p:nvPr/>
          </p:nvSpPr>
          <p:spPr>
            <a:xfrm>
              <a:off x="4371481" y="2383008"/>
              <a:ext cx="32520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C1146"/>
                </a:buClr>
                <a:buSzPts val="900"/>
                <a:buFont typeface="Roboto"/>
                <a:buChar char="●"/>
              </a:pPr>
              <a:r>
                <a:rPr lang="en" sz="900">
                  <a:solidFill>
                    <a:srgbClr val="AC1146"/>
                  </a:solidFill>
                  <a:latin typeface="Roboto"/>
                  <a:ea typeface="Roboto"/>
                  <a:cs typeface="Roboto"/>
                  <a:sym typeface="Roboto"/>
                </a:rPr>
                <a:t>Use machine learning to analyze performance data and predict failures, and deploy AI tools like TensorFlow or PyTorch for forecasting and proactive maintenance.</a:t>
              </a:r>
              <a:endParaRPr sz="900">
                <a:solidFill>
                  <a:srgbClr val="AC1146"/>
                </a:solidFill>
                <a:latin typeface="Roboto"/>
                <a:ea typeface="Roboto"/>
                <a:cs typeface="Roboto"/>
                <a:sym typeface="Roboto"/>
              </a:endParaRPr>
            </a:p>
            <a:p>
              <a:pPr indent="-285750" lvl="0" marL="457200" rtl="0" algn="l">
                <a:lnSpc>
                  <a:spcPct val="115000"/>
                </a:lnSpc>
                <a:spcBef>
                  <a:spcPts val="0"/>
                </a:spcBef>
                <a:spcAft>
                  <a:spcPts val="0"/>
                </a:spcAft>
                <a:buClr>
                  <a:srgbClr val="AC1146"/>
                </a:buClr>
                <a:buSzPts val="900"/>
                <a:buFont typeface="Roboto"/>
                <a:buChar char="●"/>
              </a:pPr>
              <a:r>
                <a:rPr lang="en" sz="900">
                  <a:solidFill>
                    <a:srgbClr val="AC1146"/>
                  </a:solidFill>
                  <a:latin typeface="Roboto"/>
                  <a:ea typeface="Roboto"/>
                  <a:cs typeface="Roboto"/>
                  <a:sym typeface="Roboto"/>
                </a:rPr>
                <a:t>GE's AI-driven predictive maintenance cut unplanned downtime by 30%, boosting asset reliability and efficiency.</a:t>
              </a:r>
              <a:endParaRPr sz="900">
                <a:solidFill>
                  <a:srgbClr val="AC1146"/>
                </a:solidFill>
                <a:latin typeface="Roboto"/>
                <a:ea typeface="Roboto"/>
                <a:cs typeface="Roboto"/>
                <a:sym typeface="Roboto"/>
              </a:endParaRPr>
            </a:p>
          </p:txBody>
        </p:sp>
      </p:grpSp>
      <p:grpSp>
        <p:nvGrpSpPr>
          <p:cNvPr id="872" name="Google Shape;872;p75"/>
          <p:cNvGrpSpPr/>
          <p:nvPr/>
        </p:nvGrpSpPr>
        <p:grpSpPr>
          <a:xfrm>
            <a:off x="1024030" y="1320422"/>
            <a:ext cx="7095948" cy="995632"/>
            <a:chOff x="1593000" y="2322568"/>
            <a:chExt cx="5957975" cy="679798"/>
          </a:xfrm>
        </p:grpSpPr>
        <p:sp>
          <p:nvSpPr>
            <p:cNvPr id="873" name="Google Shape;873;p7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5"/>
            <p:cNvSpPr/>
            <p:nvPr/>
          </p:nvSpPr>
          <p:spPr>
            <a:xfrm flipH="1">
              <a:off x="2283025" y="2322575"/>
              <a:ext cx="1844400" cy="6426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5"/>
            <p:cNvSpPr/>
            <p:nvPr/>
          </p:nvSpPr>
          <p:spPr>
            <a:xfrm rot="-5400000">
              <a:off x="3501574" y="1934671"/>
              <a:ext cx="643356" cy="1419149"/>
            </a:xfrm>
            <a:prstGeom prst="flowChartOffpageConnector">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5"/>
            <p:cNvSpPr/>
            <p:nvPr/>
          </p:nvSpPr>
          <p:spPr>
            <a:xfrm>
              <a:off x="2283025" y="2396950"/>
              <a:ext cx="22818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Dynamic Resource Allocation</a:t>
              </a:r>
              <a:endParaRPr sz="1500">
                <a:solidFill>
                  <a:srgbClr val="FFFFFF"/>
                </a:solidFill>
                <a:latin typeface="Roboto"/>
                <a:ea typeface="Roboto"/>
                <a:cs typeface="Roboto"/>
                <a:sym typeface="Roboto"/>
              </a:endParaRPr>
            </a:p>
          </p:txBody>
        </p:sp>
        <p:sp>
          <p:nvSpPr>
            <p:cNvPr id="877" name="Google Shape;877;p75"/>
            <p:cNvSpPr/>
            <p:nvPr/>
          </p:nvSpPr>
          <p:spPr>
            <a:xfrm>
              <a:off x="1593000" y="2322568"/>
              <a:ext cx="690000" cy="642300"/>
            </a:xfrm>
            <a:prstGeom prst="rect">
              <a:avLst/>
            </a:prstGeom>
            <a:solidFill>
              <a:srgbClr val="B6124A"/>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5"/>
            <p:cNvSpPr/>
            <p:nvPr/>
          </p:nvSpPr>
          <p:spPr>
            <a:xfrm>
              <a:off x="1593000" y="2322575"/>
              <a:ext cx="690000" cy="642600"/>
            </a:xfrm>
            <a:prstGeom prst="rect">
              <a:avLst/>
            </a:prstGeom>
            <a:solidFill>
              <a:srgbClr val="C413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879" name="Google Shape;879;p75"/>
            <p:cNvSpPr/>
            <p:nvPr/>
          </p:nvSpPr>
          <p:spPr>
            <a:xfrm>
              <a:off x="4368563" y="2433266"/>
              <a:ext cx="3182400" cy="5691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C1146"/>
                </a:buClr>
                <a:buSzPts val="900"/>
                <a:buFont typeface="Roboto"/>
                <a:buChar char="●"/>
              </a:pPr>
              <a:r>
                <a:rPr lang="en" sz="900">
                  <a:solidFill>
                    <a:srgbClr val="AC1146"/>
                  </a:solidFill>
                  <a:latin typeface="Roboto"/>
                  <a:ea typeface="Roboto"/>
                  <a:cs typeface="Roboto"/>
                  <a:sym typeface="Roboto"/>
                </a:rPr>
                <a:t>Use tools like AWS CloudWatch or Azure Monitor to automate resource scaling, balancing loads, and minimizing idle or overloaded systems.</a:t>
              </a:r>
              <a:endParaRPr sz="900">
                <a:solidFill>
                  <a:srgbClr val="AC1146"/>
                </a:solidFill>
                <a:latin typeface="Roboto"/>
                <a:ea typeface="Roboto"/>
                <a:cs typeface="Roboto"/>
                <a:sym typeface="Roboto"/>
              </a:endParaRPr>
            </a:p>
            <a:p>
              <a:pPr indent="-285750" lvl="0" marL="457200" rtl="0" algn="l">
                <a:lnSpc>
                  <a:spcPct val="115000"/>
                </a:lnSpc>
                <a:spcBef>
                  <a:spcPts val="0"/>
                </a:spcBef>
                <a:spcAft>
                  <a:spcPts val="0"/>
                </a:spcAft>
                <a:buClr>
                  <a:srgbClr val="AC1146"/>
                </a:buClr>
                <a:buSzPts val="900"/>
                <a:buFont typeface="Roboto"/>
                <a:buChar char="●"/>
              </a:pPr>
              <a:r>
                <a:rPr lang="en" sz="900">
                  <a:solidFill>
                    <a:srgbClr val="AC1146"/>
                  </a:solidFill>
                  <a:latin typeface="Roboto"/>
                  <a:ea typeface="Roboto"/>
                  <a:cs typeface="Roboto"/>
                  <a:sym typeface="Roboto"/>
                </a:rPr>
                <a:t>Netflix optimized global server utilization to 75%-80% using dynamic resource allocation.</a:t>
              </a:r>
              <a:endParaRPr sz="900">
                <a:solidFill>
                  <a:srgbClr val="AC1146"/>
                </a:solidFill>
                <a:latin typeface="Roboto"/>
                <a:ea typeface="Roboto"/>
                <a:cs typeface="Roboto"/>
                <a:sym typeface="Roboto"/>
              </a:endParaRPr>
            </a:p>
          </p:txBody>
        </p:sp>
      </p:grpSp>
      <p:sp>
        <p:nvSpPr>
          <p:cNvPr id="880" name="Google Shape;880;p75"/>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Security</a:t>
            </a:r>
            <a:endParaRPr/>
          </a:p>
        </p:txBody>
      </p:sp>
      <p:sp>
        <p:nvSpPr>
          <p:cNvPr id="886" name="Google Shape;886;p76"/>
          <p:cNvSpPr txBox="1"/>
          <p:nvPr>
            <p:ph idx="1" type="body"/>
          </p:nvPr>
        </p:nvSpPr>
        <p:spPr>
          <a:xfrm>
            <a:off x="628650" y="1369219"/>
            <a:ext cx="7886700" cy="3263400"/>
          </a:xfrm>
          <a:prstGeom prst="rect">
            <a:avLst/>
          </a:prstGeom>
        </p:spPr>
        <p:txBody>
          <a:bodyPr anchorCtr="0" anchor="ctr" bIns="34275" lIns="68575" spcFirstLastPara="1" rIns="68575" wrap="square" tIns="34275">
            <a:normAutofit/>
          </a:bodyPr>
          <a:lstStyle/>
          <a:p>
            <a:pPr indent="0" lvl="0" marL="0" rtl="0" algn="ctr">
              <a:lnSpc>
                <a:spcPct val="115000"/>
              </a:lnSpc>
              <a:spcBef>
                <a:spcPts val="0"/>
              </a:spcBef>
              <a:spcAft>
                <a:spcPts val="0"/>
              </a:spcAft>
              <a:buNone/>
            </a:pPr>
            <a:r>
              <a:rPr lang="en"/>
              <a:t>“</a:t>
            </a:r>
            <a:r>
              <a:rPr lang="en"/>
              <a:t>Benchmarking security in IT infrastructure involves assessing the effectiveness of security measures, policies, and practices against industry standards, regulatory requirements, or peer organizations. Identifies gaps, ensures alignment with best practices, and </a:t>
            </a:r>
            <a:r>
              <a:rPr b="1" lang="en"/>
              <a:t>enhances resilience</a:t>
            </a:r>
            <a:r>
              <a:rPr lang="en"/>
              <a:t> against evolving threats and protecting critical assets.</a:t>
            </a:r>
            <a:r>
              <a:rPr lang="en"/>
              <a:t>”</a:t>
            </a:r>
            <a:endParaRPr/>
          </a:p>
          <a:p>
            <a:pPr indent="0" lvl="0" marL="0" rtl="0" algn="l">
              <a:spcBef>
                <a:spcPts val="800"/>
              </a:spcBef>
              <a:spcAft>
                <a:spcPts val="0"/>
              </a:spcAft>
              <a:buNone/>
            </a:pPr>
            <a:r>
              <a:t/>
            </a:r>
            <a:endParaRPr/>
          </a:p>
        </p:txBody>
      </p:sp>
      <p:sp>
        <p:nvSpPr>
          <p:cNvPr id="887" name="Google Shape;887;p76"/>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Security</a:t>
            </a:r>
            <a:endParaRPr/>
          </a:p>
        </p:txBody>
      </p:sp>
      <p:sp>
        <p:nvSpPr>
          <p:cNvPr id="893" name="Google Shape;893;p77"/>
          <p:cNvSpPr txBox="1"/>
          <p:nvPr>
            <p:ph idx="1" type="body"/>
          </p:nvPr>
        </p:nvSpPr>
        <p:spPr>
          <a:xfrm>
            <a:off x="628650" y="1182969"/>
            <a:ext cx="7886700" cy="3263400"/>
          </a:xfrm>
          <a:prstGeom prst="rect">
            <a:avLst/>
          </a:prstGeom>
        </p:spPr>
        <p:txBody>
          <a:bodyPr anchorCtr="0" anchor="t" bIns="34275" lIns="68575" spcFirstLastPara="1" rIns="68575" wrap="square" tIns="34275">
            <a:normAutofit/>
          </a:bodyPr>
          <a:lstStyle/>
          <a:p>
            <a:pPr indent="0" lvl="0" marL="0" rtl="0" algn="l">
              <a:lnSpc>
                <a:spcPct val="100000"/>
              </a:lnSpc>
              <a:spcBef>
                <a:spcPts val="1200"/>
              </a:spcBef>
              <a:spcAft>
                <a:spcPts val="0"/>
              </a:spcAft>
              <a:buNone/>
            </a:pPr>
            <a:r>
              <a:rPr b="1" lang="en" sz="8000">
                <a:solidFill>
                  <a:srgbClr val="AC1146"/>
                </a:solidFill>
              </a:rPr>
              <a:t>USD 4.88M</a:t>
            </a:r>
            <a:endParaRPr b="1" sz="8000">
              <a:solidFill>
                <a:srgbClr val="AC1146"/>
              </a:solidFill>
            </a:endParaRPr>
          </a:p>
          <a:p>
            <a:pPr indent="0" lvl="0" marL="0" rtl="0" algn="l">
              <a:lnSpc>
                <a:spcPct val="100000"/>
              </a:lnSpc>
              <a:spcBef>
                <a:spcPts val="1200"/>
              </a:spcBef>
              <a:spcAft>
                <a:spcPts val="0"/>
              </a:spcAft>
              <a:buNone/>
            </a:pPr>
            <a:r>
              <a:rPr b="1" lang="en">
                <a:solidFill>
                  <a:srgbClr val="9E9E9E"/>
                </a:solidFill>
              </a:rPr>
              <a:t>Average Cost of a Data Breach</a:t>
            </a:r>
            <a:endParaRPr/>
          </a:p>
          <a:p>
            <a:pPr indent="0" lvl="0" marL="0" rtl="0" algn="l">
              <a:lnSpc>
                <a:spcPct val="100000"/>
              </a:lnSpc>
              <a:spcBef>
                <a:spcPts val="1200"/>
              </a:spcBef>
              <a:spcAft>
                <a:spcPts val="1200"/>
              </a:spcAft>
              <a:buNone/>
            </a:pPr>
            <a:r>
              <a:rPr lang="en">
                <a:solidFill>
                  <a:srgbClr val="E1165B"/>
                </a:solidFill>
              </a:rPr>
              <a:t>10% Increase Over Last Year</a:t>
            </a:r>
            <a:endParaRPr>
              <a:solidFill>
                <a:srgbClr val="E1165B"/>
              </a:solidFill>
            </a:endParaRPr>
          </a:p>
        </p:txBody>
      </p:sp>
      <p:sp>
        <p:nvSpPr>
          <p:cNvPr id="894" name="Google Shape;894;p77"/>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pic>
        <p:nvPicPr>
          <p:cNvPr id="895" name="Google Shape;895;p77"/>
          <p:cNvPicPr preferRelativeResize="0"/>
          <p:nvPr/>
        </p:nvPicPr>
        <p:blipFill>
          <a:blip r:embed="rId3">
            <a:alphaModFix/>
          </a:blip>
          <a:stretch>
            <a:fillRect/>
          </a:stretch>
        </p:blipFill>
        <p:spPr>
          <a:xfrm>
            <a:off x="6162750" y="1182975"/>
            <a:ext cx="2777550" cy="2777550"/>
          </a:xfrm>
          <a:prstGeom prst="rect">
            <a:avLst/>
          </a:prstGeom>
          <a:noFill/>
          <a:ln>
            <a:noFill/>
          </a:ln>
        </p:spPr>
      </p:pic>
      <p:pic>
        <p:nvPicPr>
          <p:cNvPr id="896" name="Google Shape;896;p77"/>
          <p:cNvPicPr preferRelativeResize="0"/>
          <p:nvPr/>
        </p:nvPicPr>
        <p:blipFill>
          <a:blip r:embed="rId4">
            <a:alphaModFix/>
          </a:blip>
          <a:stretch>
            <a:fillRect/>
          </a:stretch>
        </p:blipFill>
        <p:spPr>
          <a:xfrm>
            <a:off x="1012225" y="3708700"/>
            <a:ext cx="994200" cy="994200"/>
          </a:xfrm>
          <a:prstGeom prst="rect">
            <a:avLst/>
          </a:prstGeom>
          <a:noFill/>
          <a:ln>
            <a:noFill/>
          </a:ln>
        </p:spPr>
      </p:pic>
      <p:pic>
        <p:nvPicPr>
          <p:cNvPr id="897" name="Google Shape;897;p77"/>
          <p:cNvPicPr preferRelativeResize="0"/>
          <p:nvPr/>
        </p:nvPicPr>
        <p:blipFill>
          <a:blip r:embed="rId5">
            <a:alphaModFix/>
          </a:blip>
          <a:stretch>
            <a:fillRect/>
          </a:stretch>
        </p:blipFill>
        <p:spPr>
          <a:xfrm>
            <a:off x="2510525" y="3739738"/>
            <a:ext cx="3148137" cy="93213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Security</a:t>
            </a:r>
            <a:endParaRPr/>
          </a:p>
        </p:txBody>
      </p:sp>
      <p:sp>
        <p:nvSpPr>
          <p:cNvPr id="903" name="Google Shape;903;p78"/>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grpSp>
        <p:nvGrpSpPr>
          <p:cNvPr id="904" name="Google Shape;904;p78"/>
          <p:cNvGrpSpPr/>
          <p:nvPr/>
        </p:nvGrpSpPr>
        <p:grpSpPr>
          <a:xfrm>
            <a:off x="215075" y="1288375"/>
            <a:ext cx="3554025" cy="1070400"/>
            <a:chOff x="313188" y="1242975"/>
            <a:chExt cx="3554025" cy="1070400"/>
          </a:xfrm>
        </p:grpSpPr>
        <p:cxnSp>
          <p:nvCxnSpPr>
            <p:cNvPr id="905" name="Google Shape;905;p78"/>
            <p:cNvCxnSpPr/>
            <p:nvPr/>
          </p:nvCxnSpPr>
          <p:spPr>
            <a:xfrm rot="10800000">
              <a:off x="2642013" y="1654113"/>
              <a:ext cx="1225200" cy="0"/>
            </a:xfrm>
            <a:prstGeom prst="straightConnector1">
              <a:avLst/>
            </a:prstGeom>
            <a:noFill/>
            <a:ln cap="flat" cmpd="sng" w="9525">
              <a:solidFill>
                <a:srgbClr val="D83729"/>
              </a:solidFill>
              <a:prstDash val="solid"/>
              <a:round/>
              <a:headEnd len="sm" w="sm" type="none"/>
              <a:tailEnd len="med" w="med" type="oval"/>
            </a:ln>
          </p:spPr>
        </p:cxnSp>
        <p:sp>
          <p:nvSpPr>
            <p:cNvPr id="906" name="Google Shape;906;p78"/>
            <p:cNvSpPr txBox="1"/>
            <p:nvPr/>
          </p:nvSpPr>
          <p:spPr>
            <a:xfrm>
              <a:off x="313188" y="1242975"/>
              <a:ext cx="2119800" cy="10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latin typeface="Roboto"/>
                  <a:ea typeface="Roboto"/>
                  <a:cs typeface="Roboto"/>
                  <a:sym typeface="Roboto"/>
                </a:rPr>
                <a:t>$2.2 billion</a:t>
              </a:r>
              <a:endParaRPr b="1" sz="1300">
                <a:latin typeface="Roboto"/>
                <a:ea typeface="Roboto"/>
                <a:cs typeface="Roboto"/>
                <a:sym typeface="Roboto"/>
              </a:endParaRPr>
            </a:p>
            <a:p>
              <a:pPr indent="0" lvl="0" marL="0" rtl="0" algn="r">
                <a:spcBef>
                  <a:spcPts val="0"/>
                </a:spcBef>
                <a:spcAft>
                  <a:spcPts val="1600"/>
                </a:spcAft>
                <a:buNone/>
              </a:pPr>
              <a:r>
                <a:rPr lang="en" sz="1100">
                  <a:latin typeface="Roboto"/>
                  <a:ea typeface="Roboto"/>
                  <a:cs typeface="Roboto"/>
                  <a:sym typeface="Roboto"/>
                </a:rPr>
                <a:t>Cybercrimes cost small and medium-sized businesses more than 2.2 billion dollars every year.</a:t>
              </a:r>
              <a:endParaRPr b="1" sz="1100">
                <a:latin typeface="Roboto"/>
                <a:ea typeface="Roboto"/>
                <a:cs typeface="Roboto"/>
                <a:sym typeface="Roboto"/>
              </a:endParaRPr>
            </a:p>
          </p:txBody>
        </p:sp>
      </p:grpSp>
      <p:grpSp>
        <p:nvGrpSpPr>
          <p:cNvPr id="907" name="Google Shape;907;p78"/>
          <p:cNvGrpSpPr/>
          <p:nvPr/>
        </p:nvGrpSpPr>
        <p:grpSpPr>
          <a:xfrm>
            <a:off x="57412" y="2691525"/>
            <a:ext cx="3416413" cy="924600"/>
            <a:chOff x="155525" y="2646125"/>
            <a:chExt cx="3416413" cy="924600"/>
          </a:xfrm>
        </p:grpSpPr>
        <p:cxnSp>
          <p:nvCxnSpPr>
            <p:cNvPr id="908" name="Google Shape;908;p78"/>
            <p:cNvCxnSpPr/>
            <p:nvPr/>
          </p:nvCxnSpPr>
          <p:spPr>
            <a:xfrm rot="10800000">
              <a:off x="2641938" y="3108425"/>
              <a:ext cx="930000" cy="0"/>
            </a:xfrm>
            <a:prstGeom prst="straightConnector1">
              <a:avLst/>
            </a:prstGeom>
            <a:noFill/>
            <a:ln cap="flat" cmpd="sng" w="9525">
              <a:solidFill>
                <a:srgbClr val="BE2F22"/>
              </a:solidFill>
              <a:prstDash val="solid"/>
              <a:round/>
              <a:headEnd len="sm" w="sm" type="none"/>
              <a:tailEnd len="med" w="med" type="oval"/>
            </a:ln>
          </p:spPr>
        </p:cxnSp>
        <p:sp>
          <p:nvSpPr>
            <p:cNvPr id="909" name="Google Shape;909;p78"/>
            <p:cNvSpPr txBox="1"/>
            <p:nvPr/>
          </p:nvSpPr>
          <p:spPr>
            <a:xfrm>
              <a:off x="155525" y="2646125"/>
              <a:ext cx="22776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600">
                  <a:solidFill>
                    <a:schemeClr val="dk1"/>
                  </a:solidFill>
                  <a:latin typeface="Roboto"/>
                  <a:ea typeface="Roboto"/>
                  <a:cs typeface="Roboto"/>
                  <a:sym typeface="Roboto"/>
                </a:rPr>
                <a:t>95%</a:t>
              </a:r>
              <a:endParaRPr b="1" sz="16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1200">
                  <a:latin typeface="Roboto"/>
                  <a:ea typeface="Roboto"/>
                  <a:cs typeface="Roboto"/>
                  <a:sym typeface="Roboto"/>
                </a:rPr>
                <a:t>of cybersecurity attacks happen because of human error.</a:t>
              </a:r>
              <a:r>
                <a:rPr lang="en" sz="1000">
                  <a:latin typeface="Roboto"/>
                  <a:ea typeface="Roboto"/>
                  <a:cs typeface="Roboto"/>
                  <a:sym typeface="Roboto"/>
                </a:rPr>
                <a:t> </a:t>
              </a:r>
              <a:endParaRPr b="1" sz="1000">
                <a:latin typeface="Roboto"/>
                <a:ea typeface="Roboto"/>
                <a:cs typeface="Roboto"/>
                <a:sym typeface="Roboto"/>
              </a:endParaRPr>
            </a:p>
          </p:txBody>
        </p:sp>
      </p:grpSp>
      <p:grpSp>
        <p:nvGrpSpPr>
          <p:cNvPr id="910" name="Google Shape;910;p78"/>
          <p:cNvGrpSpPr/>
          <p:nvPr/>
        </p:nvGrpSpPr>
        <p:grpSpPr>
          <a:xfrm>
            <a:off x="4559625" y="3437100"/>
            <a:ext cx="4526963" cy="924600"/>
            <a:chOff x="4657738" y="3391700"/>
            <a:chExt cx="4526963" cy="924600"/>
          </a:xfrm>
        </p:grpSpPr>
        <p:cxnSp>
          <p:nvCxnSpPr>
            <p:cNvPr id="911" name="Google Shape;911;p78"/>
            <p:cNvCxnSpPr/>
            <p:nvPr/>
          </p:nvCxnSpPr>
          <p:spPr>
            <a:xfrm>
              <a:off x="4657738" y="3854000"/>
              <a:ext cx="1838700" cy="0"/>
            </a:xfrm>
            <a:prstGeom prst="straightConnector1">
              <a:avLst/>
            </a:prstGeom>
            <a:noFill/>
            <a:ln cap="flat" cmpd="sng" w="9525">
              <a:solidFill>
                <a:srgbClr val="B02B20"/>
              </a:solidFill>
              <a:prstDash val="solid"/>
              <a:round/>
              <a:headEnd len="sm" w="sm" type="none"/>
              <a:tailEnd len="med" w="med" type="oval"/>
            </a:ln>
          </p:spPr>
        </p:cxnSp>
        <p:sp>
          <p:nvSpPr>
            <p:cNvPr id="912" name="Google Shape;912;p78"/>
            <p:cNvSpPr txBox="1"/>
            <p:nvPr/>
          </p:nvSpPr>
          <p:spPr>
            <a:xfrm>
              <a:off x="6696500" y="3391700"/>
              <a:ext cx="2488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Roboto"/>
                  <a:ea typeface="Roboto"/>
                  <a:cs typeface="Roboto"/>
                  <a:sym typeface="Roboto"/>
                </a:rPr>
                <a:t>60%</a:t>
              </a:r>
              <a:endParaRPr b="1" sz="1600">
                <a:solidFill>
                  <a:schemeClr val="dk1"/>
                </a:solidFill>
                <a:latin typeface="Roboto"/>
                <a:ea typeface="Roboto"/>
                <a:cs typeface="Roboto"/>
                <a:sym typeface="Roboto"/>
              </a:endParaRPr>
            </a:p>
            <a:p>
              <a:pPr indent="0" lvl="0" marL="0" rtl="0" algn="l">
                <a:spcBef>
                  <a:spcPts val="0"/>
                </a:spcBef>
                <a:spcAft>
                  <a:spcPts val="1600"/>
                </a:spcAft>
                <a:buNone/>
              </a:pPr>
              <a:r>
                <a:rPr lang="en" sz="1200">
                  <a:solidFill>
                    <a:schemeClr val="dk1"/>
                  </a:solidFill>
                  <a:latin typeface="Roboto"/>
                  <a:ea typeface="Roboto"/>
                  <a:cs typeface="Roboto"/>
                  <a:sym typeface="Roboto"/>
                </a:rPr>
                <a:t>of small businesses that suffer a cyberattack go out of business within six months.</a:t>
              </a:r>
              <a:endParaRPr b="1">
                <a:latin typeface="Roboto"/>
                <a:ea typeface="Roboto"/>
                <a:cs typeface="Roboto"/>
                <a:sym typeface="Roboto"/>
              </a:endParaRPr>
            </a:p>
          </p:txBody>
        </p:sp>
      </p:grpSp>
      <p:grpSp>
        <p:nvGrpSpPr>
          <p:cNvPr id="913" name="Google Shape;913;p78"/>
          <p:cNvGrpSpPr/>
          <p:nvPr/>
        </p:nvGrpSpPr>
        <p:grpSpPr>
          <a:xfrm>
            <a:off x="5111725" y="1288375"/>
            <a:ext cx="3974863" cy="924600"/>
            <a:chOff x="5209838" y="1242975"/>
            <a:chExt cx="3974863" cy="924600"/>
          </a:xfrm>
        </p:grpSpPr>
        <p:sp>
          <p:nvSpPr>
            <p:cNvPr id="914" name="Google Shape;914;p78"/>
            <p:cNvSpPr txBox="1"/>
            <p:nvPr/>
          </p:nvSpPr>
          <p:spPr>
            <a:xfrm>
              <a:off x="6696500" y="1242975"/>
              <a:ext cx="2488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Roboto"/>
                  <a:ea typeface="Roboto"/>
                  <a:cs typeface="Roboto"/>
                  <a:sym typeface="Roboto"/>
                </a:rPr>
                <a:t>43</a:t>
              </a:r>
              <a:r>
                <a:rPr b="1" lang="en" sz="1600">
                  <a:solidFill>
                    <a:schemeClr val="dk1"/>
                  </a:solidFill>
                  <a:latin typeface="Roboto"/>
                  <a:ea typeface="Roboto"/>
                  <a:cs typeface="Roboto"/>
                  <a:sym typeface="Roboto"/>
                </a:rPr>
                <a:t>%</a:t>
              </a:r>
              <a:endParaRPr b="1">
                <a:solidFill>
                  <a:schemeClr val="dk1"/>
                </a:solidFill>
                <a:latin typeface="Roboto"/>
                <a:ea typeface="Roboto"/>
                <a:cs typeface="Roboto"/>
                <a:sym typeface="Roboto"/>
              </a:endParaRPr>
            </a:p>
            <a:p>
              <a:pPr indent="0" lvl="0" marL="0" rtl="0" algn="l">
                <a:spcBef>
                  <a:spcPts val="0"/>
                </a:spcBef>
                <a:spcAft>
                  <a:spcPts val="1600"/>
                </a:spcAft>
                <a:buNone/>
              </a:pPr>
              <a:r>
                <a:rPr lang="en" sz="1200">
                  <a:solidFill>
                    <a:schemeClr val="dk1"/>
                  </a:solidFill>
                  <a:latin typeface="Roboto"/>
                  <a:ea typeface="Roboto"/>
                  <a:cs typeface="Roboto"/>
                  <a:sym typeface="Roboto"/>
                </a:rPr>
                <a:t>of data breach victims are small businesses.</a:t>
              </a:r>
              <a:endParaRPr sz="1200">
                <a:latin typeface="Roboto"/>
                <a:ea typeface="Roboto"/>
                <a:cs typeface="Roboto"/>
                <a:sym typeface="Roboto"/>
              </a:endParaRPr>
            </a:p>
          </p:txBody>
        </p:sp>
        <p:cxnSp>
          <p:nvCxnSpPr>
            <p:cNvPr id="915" name="Google Shape;915;p78"/>
            <p:cNvCxnSpPr/>
            <p:nvPr/>
          </p:nvCxnSpPr>
          <p:spPr>
            <a:xfrm>
              <a:off x="5209838" y="1654113"/>
              <a:ext cx="1286700" cy="0"/>
            </a:xfrm>
            <a:prstGeom prst="straightConnector1">
              <a:avLst/>
            </a:prstGeom>
            <a:noFill/>
            <a:ln cap="flat" cmpd="sng" w="9525">
              <a:solidFill>
                <a:srgbClr val="801F17"/>
              </a:solidFill>
              <a:prstDash val="solid"/>
              <a:round/>
              <a:headEnd len="sm" w="sm" type="none"/>
              <a:tailEnd len="med" w="med" type="oval"/>
            </a:ln>
          </p:spPr>
        </p:cxnSp>
      </p:grpSp>
      <p:grpSp>
        <p:nvGrpSpPr>
          <p:cNvPr id="916" name="Google Shape;916;p78"/>
          <p:cNvGrpSpPr/>
          <p:nvPr/>
        </p:nvGrpSpPr>
        <p:grpSpPr>
          <a:xfrm>
            <a:off x="5512175" y="2252438"/>
            <a:ext cx="3574425" cy="1176600"/>
            <a:chOff x="5610288" y="2207038"/>
            <a:chExt cx="3574425" cy="1176600"/>
          </a:xfrm>
        </p:grpSpPr>
        <p:cxnSp>
          <p:nvCxnSpPr>
            <p:cNvPr id="917" name="Google Shape;917;p78"/>
            <p:cNvCxnSpPr/>
            <p:nvPr/>
          </p:nvCxnSpPr>
          <p:spPr>
            <a:xfrm>
              <a:off x="5610288" y="2775650"/>
              <a:ext cx="886200" cy="0"/>
            </a:xfrm>
            <a:prstGeom prst="straightConnector1">
              <a:avLst/>
            </a:prstGeom>
            <a:noFill/>
            <a:ln cap="flat" cmpd="sng" w="9525">
              <a:solidFill>
                <a:srgbClr val="A7291E"/>
              </a:solidFill>
              <a:prstDash val="solid"/>
              <a:round/>
              <a:headEnd len="sm" w="sm" type="none"/>
              <a:tailEnd len="med" w="med" type="oval"/>
            </a:ln>
          </p:spPr>
        </p:cxnSp>
        <p:sp>
          <p:nvSpPr>
            <p:cNvPr id="918" name="Google Shape;918;p78"/>
            <p:cNvSpPr txBox="1"/>
            <p:nvPr/>
          </p:nvSpPr>
          <p:spPr>
            <a:xfrm>
              <a:off x="6696513" y="2207038"/>
              <a:ext cx="2488200" cy="117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47%</a:t>
              </a:r>
              <a:endParaRPr b="1" sz="1600">
                <a:latin typeface="Roboto"/>
                <a:ea typeface="Roboto"/>
                <a:cs typeface="Roboto"/>
                <a:sym typeface="Roboto"/>
              </a:endParaRPr>
            </a:p>
            <a:p>
              <a:pPr indent="0" lvl="0" marL="0" rtl="0" algn="l">
                <a:spcBef>
                  <a:spcPts val="0"/>
                </a:spcBef>
                <a:spcAft>
                  <a:spcPts val="1600"/>
                </a:spcAft>
                <a:buNone/>
              </a:pPr>
              <a:r>
                <a:rPr lang="en" sz="1200">
                  <a:latin typeface="Roboto"/>
                  <a:ea typeface="Roboto"/>
                  <a:cs typeface="Roboto"/>
                  <a:sym typeface="Roboto"/>
                </a:rPr>
                <a:t>of small businesses they have no understanding of how to protect themselves against cyberattacks.</a:t>
              </a:r>
              <a:endParaRPr sz="1200">
                <a:latin typeface="Roboto"/>
                <a:ea typeface="Roboto"/>
                <a:cs typeface="Roboto"/>
                <a:sym typeface="Roboto"/>
              </a:endParaRPr>
            </a:p>
          </p:txBody>
        </p:sp>
      </p:grpSp>
      <p:grpSp>
        <p:nvGrpSpPr>
          <p:cNvPr id="919" name="Google Shape;919;p78"/>
          <p:cNvGrpSpPr/>
          <p:nvPr/>
        </p:nvGrpSpPr>
        <p:grpSpPr>
          <a:xfrm>
            <a:off x="2503124" y="700351"/>
            <a:ext cx="3922200" cy="3915924"/>
            <a:chOff x="2610905" y="610653"/>
            <a:chExt cx="3922200" cy="3922200"/>
          </a:xfrm>
        </p:grpSpPr>
        <p:sp>
          <p:nvSpPr>
            <p:cNvPr id="920" name="Google Shape;920;p78"/>
            <p:cNvSpPr/>
            <p:nvPr/>
          </p:nvSpPr>
          <p:spPr>
            <a:xfrm rot="-4980021">
              <a:off x="3204123" y="1186472"/>
              <a:ext cx="2771960" cy="2771960"/>
            </a:xfrm>
            <a:prstGeom prst="blockArc">
              <a:avLst>
                <a:gd fmla="val 12602522" name="adj1"/>
                <a:gd fmla="val 16867657" name="adj2"/>
                <a:gd fmla="val 20844" name="adj3"/>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8"/>
            <p:cNvSpPr/>
            <p:nvPr/>
          </p:nvSpPr>
          <p:spPr>
            <a:xfrm rot="7920309">
              <a:off x="3183402" y="1183149"/>
              <a:ext cx="2777207" cy="2777207"/>
            </a:xfrm>
            <a:prstGeom prst="blockArc">
              <a:avLst>
                <a:gd fmla="val 12602522" name="adj1"/>
                <a:gd fmla="val 16867657" name="adj2"/>
                <a:gd fmla="val 20844" name="adj3"/>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8"/>
            <p:cNvSpPr/>
            <p:nvPr/>
          </p:nvSpPr>
          <p:spPr>
            <a:xfrm rot="3600063">
              <a:off x="3186335" y="1195681"/>
              <a:ext cx="2777488" cy="2777488"/>
            </a:xfrm>
            <a:prstGeom prst="blockArc">
              <a:avLst>
                <a:gd fmla="val 12602522" name="adj1"/>
                <a:gd fmla="val 16867657" name="adj2"/>
                <a:gd fmla="val 20844" name="adj3"/>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8"/>
            <p:cNvSpPr/>
            <p:nvPr/>
          </p:nvSpPr>
          <p:spPr>
            <a:xfrm rot="4024705">
              <a:off x="5326681" y="1940898"/>
              <a:ext cx="578477" cy="579147"/>
            </a:xfrm>
            <a:prstGeom prst="pie">
              <a:avLst>
                <a:gd fmla="val 6190354" name="adj1"/>
                <a:gd fmla="val 14996165" name="adj2"/>
              </a:avLst>
            </a:prstGeom>
            <a:solidFill>
              <a:srgbClr val="A7291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8"/>
            <p:cNvSpPr/>
            <p:nvPr/>
          </p:nvSpPr>
          <p:spPr>
            <a:xfrm rot="-6816027">
              <a:off x="5326729" y="1940918"/>
              <a:ext cx="578485" cy="579035"/>
            </a:xfrm>
            <a:prstGeom prst="pie">
              <a:avLst>
                <a:gd fmla="val 4028252" name="adj1"/>
                <a:gd fmla="val 17183677" name="adj2"/>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8"/>
            <p:cNvSpPr/>
            <p:nvPr/>
          </p:nvSpPr>
          <p:spPr>
            <a:xfrm rot="-9359762">
              <a:off x="3193941" y="1176205"/>
              <a:ext cx="2777287" cy="2777287"/>
            </a:xfrm>
            <a:prstGeom prst="blockArc">
              <a:avLst>
                <a:gd fmla="val 12602522" name="adj1"/>
                <a:gd fmla="val 16867657" name="adj2"/>
                <a:gd fmla="val 20844" name="adj3"/>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8"/>
            <p:cNvSpPr/>
            <p:nvPr/>
          </p:nvSpPr>
          <p:spPr>
            <a:xfrm rot="-8936366">
              <a:off x="3659126" y="3173505"/>
              <a:ext cx="578551" cy="578963"/>
            </a:xfrm>
            <a:prstGeom prst="pie">
              <a:avLst>
                <a:gd fmla="val 6190354" name="adj1"/>
                <a:gd fmla="val 14996165" name="adj2"/>
              </a:avLst>
            </a:prstGeom>
            <a:solidFill>
              <a:srgbClr val="BE2F2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8"/>
            <p:cNvSpPr/>
            <p:nvPr/>
          </p:nvSpPr>
          <p:spPr>
            <a:xfrm rot="1824498">
              <a:off x="3659375" y="3173497"/>
              <a:ext cx="578475" cy="578885"/>
            </a:xfrm>
            <a:prstGeom prst="pie">
              <a:avLst>
                <a:gd fmla="val 4028252" name="adj1"/>
                <a:gd fmla="val 17183677" name="adj2"/>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8"/>
            <p:cNvSpPr/>
            <p:nvPr/>
          </p:nvSpPr>
          <p:spPr>
            <a:xfrm rot="-600092">
              <a:off x="3198852" y="1195456"/>
              <a:ext cx="2777611" cy="2777611"/>
            </a:xfrm>
            <a:prstGeom prst="blockArc">
              <a:avLst>
                <a:gd fmla="val 12513247" name="adj1"/>
                <a:gd fmla="val 16867657" name="adj2"/>
                <a:gd fmla="val 20844" name="adj3"/>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8"/>
            <p:cNvSpPr/>
            <p:nvPr/>
          </p:nvSpPr>
          <p:spPr>
            <a:xfrm rot="-176551">
              <a:off x="4312105" y="1195442"/>
              <a:ext cx="578563" cy="579162"/>
            </a:xfrm>
            <a:prstGeom prst="pie">
              <a:avLst>
                <a:gd fmla="val 6190354" name="adj1"/>
                <a:gd fmla="val 14996165" name="adj2"/>
              </a:avLst>
            </a:prstGeom>
            <a:solidFill>
              <a:srgbClr val="801F1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8"/>
            <p:cNvSpPr/>
            <p:nvPr/>
          </p:nvSpPr>
          <p:spPr>
            <a:xfrm rot="10584085">
              <a:off x="4312088" y="1195622"/>
              <a:ext cx="578340" cy="578939"/>
            </a:xfrm>
            <a:prstGeom prst="pie">
              <a:avLst>
                <a:gd fmla="val 4028252" name="adj1"/>
                <a:gd fmla="val 17183677" name="adj2"/>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8"/>
            <p:cNvSpPr/>
            <p:nvPr/>
          </p:nvSpPr>
          <p:spPr>
            <a:xfrm rot="8344778">
              <a:off x="4940929" y="3162886"/>
              <a:ext cx="578465" cy="578888"/>
            </a:xfrm>
            <a:prstGeom prst="pie">
              <a:avLst>
                <a:gd fmla="val 6190354" name="adj1"/>
                <a:gd fmla="val 14996165" name="adj2"/>
              </a:avLst>
            </a:prstGeom>
            <a:solidFill>
              <a:srgbClr val="B02B2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8"/>
            <p:cNvSpPr/>
            <p:nvPr/>
          </p:nvSpPr>
          <p:spPr>
            <a:xfrm rot="-2495643">
              <a:off x="4941000" y="3162728"/>
              <a:ext cx="578445" cy="579093"/>
            </a:xfrm>
            <a:prstGeom prst="pie">
              <a:avLst>
                <a:gd fmla="val 4028252" name="adj1"/>
                <a:gd fmla="val 17183677" name="adj2"/>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8"/>
            <p:cNvSpPr/>
            <p:nvPr/>
          </p:nvSpPr>
          <p:spPr>
            <a:xfrm rot="-4556960">
              <a:off x="3257335" y="1939059"/>
              <a:ext cx="578302" cy="578957"/>
            </a:xfrm>
            <a:prstGeom prst="pie">
              <a:avLst>
                <a:gd fmla="val 6190354" name="adj1"/>
                <a:gd fmla="val 14996165" name="adj2"/>
              </a:avLst>
            </a:prstGeom>
            <a:solidFill>
              <a:srgbClr val="D8372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8"/>
            <p:cNvSpPr/>
            <p:nvPr/>
          </p:nvSpPr>
          <p:spPr>
            <a:xfrm rot="6204541">
              <a:off x="3257468" y="1938977"/>
              <a:ext cx="578264" cy="578917"/>
            </a:xfrm>
            <a:prstGeom prst="pie">
              <a:avLst>
                <a:gd fmla="val 4028252" name="adj1"/>
                <a:gd fmla="val 17183677" name="adj2"/>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8"/>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936" name="Google Shape;936;p78"/>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937" name="Google Shape;937;p78"/>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938" name="Google Shape;938;p78"/>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939" name="Google Shape;939;p78"/>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Security</a:t>
            </a:r>
            <a:endParaRPr/>
          </a:p>
        </p:txBody>
      </p:sp>
      <p:sp>
        <p:nvSpPr>
          <p:cNvPr id="945" name="Google Shape;945;p79"/>
          <p:cNvSpPr txBox="1"/>
          <p:nvPr>
            <p:ph idx="1" type="body"/>
          </p:nvPr>
        </p:nvSpPr>
        <p:spPr>
          <a:xfrm>
            <a:off x="628650" y="1113425"/>
            <a:ext cx="8036700" cy="3243300"/>
          </a:xfrm>
          <a:prstGeom prst="rect">
            <a:avLst/>
          </a:prstGeom>
        </p:spPr>
        <p:txBody>
          <a:bodyPr anchorCtr="0" anchor="ctr" bIns="34275" lIns="68575" spcFirstLastPara="1" rIns="68575" wrap="square" tIns="34275">
            <a:normAutofit/>
          </a:bodyPr>
          <a:lstStyle/>
          <a:p>
            <a:pPr indent="0" lvl="0" marL="0" rtl="0" algn="l">
              <a:lnSpc>
                <a:spcPct val="100000"/>
              </a:lnSpc>
              <a:spcBef>
                <a:spcPts val="800"/>
              </a:spcBef>
              <a:spcAft>
                <a:spcPts val="0"/>
              </a:spcAft>
              <a:buNone/>
            </a:pPr>
            <a:r>
              <a:rPr b="1" lang="en"/>
              <a:t>Threat Detection and Response Time: </a:t>
            </a:r>
            <a:endParaRPr b="1"/>
          </a:p>
          <a:p>
            <a:pPr indent="-298450" lvl="1" marL="914400" rtl="0" algn="l">
              <a:lnSpc>
                <a:spcPct val="150000"/>
              </a:lnSpc>
              <a:spcBef>
                <a:spcPts val="1000"/>
              </a:spcBef>
              <a:spcAft>
                <a:spcPts val="0"/>
              </a:spcAft>
              <a:buClr>
                <a:schemeClr val="dk1"/>
              </a:buClr>
              <a:buSzPts val="1100"/>
              <a:buAutoNum type="arabicPeriod"/>
            </a:pPr>
            <a:r>
              <a:rPr lang="en"/>
              <a:t>Mean Time to Detect</a:t>
            </a:r>
            <a:endParaRPr/>
          </a:p>
          <a:p>
            <a:pPr indent="-298450" lvl="1" marL="914400" rtl="0" algn="l">
              <a:lnSpc>
                <a:spcPct val="150000"/>
              </a:lnSpc>
              <a:spcBef>
                <a:spcPts val="0"/>
              </a:spcBef>
              <a:spcAft>
                <a:spcPts val="0"/>
              </a:spcAft>
              <a:buClr>
                <a:schemeClr val="dk1"/>
              </a:buClr>
              <a:buSzPts val="1100"/>
              <a:buAutoNum type="arabicPeriod"/>
            </a:pPr>
            <a:r>
              <a:rPr lang="en"/>
              <a:t>Mean Time to Acknowledge</a:t>
            </a:r>
            <a:endParaRPr/>
          </a:p>
          <a:p>
            <a:pPr indent="-298450" lvl="1" marL="914400" rtl="0" algn="l">
              <a:lnSpc>
                <a:spcPct val="150000"/>
              </a:lnSpc>
              <a:spcBef>
                <a:spcPts val="0"/>
              </a:spcBef>
              <a:spcAft>
                <a:spcPts val="0"/>
              </a:spcAft>
              <a:buClr>
                <a:schemeClr val="dk1"/>
              </a:buClr>
              <a:buSzPts val="1100"/>
              <a:buAutoNum type="arabicPeriod"/>
            </a:pPr>
            <a:r>
              <a:rPr lang="en"/>
              <a:t>Mean Time to Contain</a:t>
            </a:r>
            <a:endParaRPr/>
          </a:p>
          <a:p>
            <a:pPr indent="-298450" lvl="1" marL="914400" rtl="0" algn="l">
              <a:lnSpc>
                <a:spcPct val="150000"/>
              </a:lnSpc>
              <a:spcBef>
                <a:spcPts val="0"/>
              </a:spcBef>
              <a:spcAft>
                <a:spcPts val="0"/>
              </a:spcAft>
              <a:buClr>
                <a:schemeClr val="dk1"/>
              </a:buClr>
              <a:buSzPts val="1100"/>
              <a:buAutoNum type="arabicPeriod"/>
            </a:pPr>
            <a:r>
              <a:rPr lang="en"/>
              <a:t>Mean Time to Resolve</a:t>
            </a:r>
            <a:endParaRPr/>
          </a:p>
          <a:p>
            <a:pPr indent="-298450" lvl="1" marL="914400" rtl="0" algn="l">
              <a:lnSpc>
                <a:spcPct val="150000"/>
              </a:lnSpc>
              <a:spcBef>
                <a:spcPts val="0"/>
              </a:spcBef>
              <a:spcAft>
                <a:spcPts val="0"/>
              </a:spcAft>
              <a:buClr>
                <a:schemeClr val="dk1"/>
              </a:buClr>
              <a:buSzPts val="1100"/>
              <a:buAutoNum type="arabicPeriod"/>
            </a:pPr>
            <a:r>
              <a:rPr lang="en"/>
              <a:t>Virus Infection Monitoring</a:t>
            </a:r>
            <a:endParaRPr/>
          </a:p>
          <a:p>
            <a:pPr indent="-298450" lvl="2" marL="1371600" rtl="0" algn="l">
              <a:lnSpc>
                <a:spcPct val="150000"/>
              </a:lnSpc>
              <a:spcBef>
                <a:spcPts val="0"/>
              </a:spcBef>
              <a:spcAft>
                <a:spcPts val="0"/>
              </a:spcAft>
              <a:buClr>
                <a:schemeClr val="dk1"/>
              </a:buClr>
              <a:buSzPts val="1100"/>
              <a:buFont typeface="Arial"/>
              <a:buAutoNum type="romanLcPeriod"/>
            </a:pPr>
            <a:r>
              <a:rPr lang="en"/>
              <a:t>Frequency of scans</a:t>
            </a:r>
            <a:endParaRPr/>
          </a:p>
          <a:p>
            <a:pPr indent="-298450" lvl="2" marL="1371600" rtl="0" algn="l">
              <a:lnSpc>
                <a:spcPct val="150000"/>
              </a:lnSpc>
              <a:spcBef>
                <a:spcPts val="0"/>
              </a:spcBef>
              <a:spcAft>
                <a:spcPts val="0"/>
              </a:spcAft>
              <a:buClr>
                <a:schemeClr val="dk1"/>
              </a:buClr>
              <a:buSzPts val="1100"/>
              <a:buFont typeface="Arial"/>
              <a:buAutoNum type="romanLcPeriod"/>
            </a:pPr>
            <a:r>
              <a:rPr lang="en"/>
              <a:t>Detection rate of virus, malware, malicious code</a:t>
            </a:r>
            <a:endParaRPr/>
          </a:p>
        </p:txBody>
      </p:sp>
      <p:sp>
        <p:nvSpPr>
          <p:cNvPr id="946" name="Google Shape;946;p79"/>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0"/>
          <p:cNvSpPr txBox="1"/>
          <p:nvPr>
            <p:ph type="title"/>
          </p:nvPr>
        </p:nvSpPr>
        <p:spPr>
          <a:xfrm>
            <a:off x="314650" y="98325"/>
            <a:ext cx="8713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Threat Detection &amp; Response - Target Values</a:t>
            </a:r>
            <a:endParaRPr/>
          </a:p>
        </p:txBody>
      </p:sp>
      <p:grpSp>
        <p:nvGrpSpPr>
          <p:cNvPr id="952" name="Google Shape;952;p80"/>
          <p:cNvGrpSpPr/>
          <p:nvPr/>
        </p:nvGrpSpPr>
        <p:grpSpPr>
          <a:xfrm>
            <a:off x="2054426" y="1529168"/>
            <a:ext cx="2323128" cy="2248299"/>
            <a:chOff x="1118213" y="283711"/>
            <a:chExt cx="2090836" cy="4476900"/>
          </a:xfrm>
        </p:grpSpPr>
        <p:sp>
          <p:nvSpPr>
            <p:cNvPr id="953" name="Google Shape;953;p80"/>
            <p:cNvSpPr/>
            <p:nvPr/>
          </p:nvSpPr>
          <p:spPr>
            <a:xfrm>
              <a:off x="1178648" y="283711"/>
              <a:ext cx="2030400" cy="44769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0"/>
            <p:cNvSpPr/>
            <p:nvPr/>
          </p:nvSpPr>
          <p:spPr>
            <a:xfrm>
              <a:off x="1118213" y="341762"/>
              <a:ext cx="2048100" cy="24951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0"/>
            <p:cNvSpPr/>
            <p:nvPr/>
          </p:nvSpPr>
          <p:spPr>
            <a:xfrm>
              <a:off x="1224469" y="1828243"/>
              <a:ext cx="18783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6124A"/>
                  </a:solidFill>
                  <a:latin typeface="Roboto Medium"/>
                  <a:ea typeface="Roboto Medium"/>
                  <a:cs typeface="Roboto Medium"/>
                  <a:sym typeface="Roboto Medium"/>
                </a:rPr>
                <a:t>Mean Time to Detect</a:t>
              </a:r>
              <a:endParaRPr sz="1300">
                <a:solidFill>
                  <a:srgbClr val="B6124A"/>
                </a:solidFill>
                <a:latin typeface="Roboto Medium"/>
                <a:ea typeface="Roboto Medium"/>
                <a:cs typeface="Roboto Medium"/>
                <a:sym typeface="Roboto Medium"/>
              </a:endParaRPr>
            </a:p>
          </p:txBody>
        </p:sp>
        <p:sp>
          <p:nvSpPr>
            <p:cNvPr id="956" name="Google Shape;956;p8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B6124A"/>
                  </a:solidFill>
                  <a:latin typeface="Roboto"/>
                  <a:ea typeface="Roboto"/>
                  <a:cs typeface="Roboto"/>
                  <a:sym typeface="Roboto"/>
                </a:rPr>
                <a:t>&lt;1 hour</a:t>
              </a:r>
              <a:endParaRPr sz="3300">
                <a:solidFill>
                  <a:srgbClr val="B6124A"/>
                </a:solidFill>
                <a:latin typeface="Roboto Thin"/>
                <a:ea typeface="Roboto Thin"/>
                <a:cs typeface="Roboto Thin"/>
                <a:sym typeface="Roboto Thin"/>
              </a:endParaRPr>
            </a:p>
          </p:txBody>
        </p:sp>
        <p:sp>
          <p:nvSpPr>
            <p:cNvPr id="957" name="Google Shape;957;p8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0"/>
            <p:cNvSpPr/>
            <p:nvPr/>
          </p:nvSpPr>
          <p:spPr>
            <a:xfrm>
              <a:off x="1206166" y="3118997"/>
              <a:ext cx="2002800" cy="124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MTTD = Total detection time / number of incidents</a:t>
              </a:r>
              <a:endParaRPr b="1" sz="1000">
                <a:solidFill>
                  <a:srgbClr val="FFFFFF"/>
                </a:solidFill>
                <a:latin typeface="Roboto"/>
                <a:ea typeface="Roboto"/>
                <a:cs typeface="Roboto"/>
                <a:sym typeface="Roboto"/>
              </a:endParaRPr>
            </a:p>
          </p:txBody>
        </p:sp>
      </p:grpSp>
      <p:grpSp>
        <p:nvGrpSpPr>
          <p:cNvPr id="959" name="Google Shape;959;p80"/>
          <p:cNvGrpSpPr/>
          <p:nvPr/>
        </p:nvGrpSpPr>
        <p:grpSpPr>
          <a:xfrm>
            <a:off x="4377553" y="1529163"/>
            <a:ext cx="2332931" cy="2248135"/>
            <a:chOff x="1118228" y="283725"/>
            <a:chExt cx="2099659" cy="4076400"/>
          </a:xfrm>
        </p:grpSpPr>
        <p:sp>
          <p:nvSpPr>
            <p:cNvPr id="960" name="Google Shape;960;p80"/>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0"/>
            <p:cNvSpPr/>
            <p:nvPr/>
          </p:nvSpPr>
          <p:spPr>
            <a:xfrm>
              <a:off x="1118228" y="341758"/>
              <a:ext cx="2048100" cy="22524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0"/>
            <p:cNvSpPr/>
            <p:nvPr/>
          </p:nvSpPr>
          <p:spPr>
            <a:xfrm>
              <a:off x="1211953" y="1724587"/>
              <a:ext cx="18588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6124A"/>
                  </a:solidFill>
                  <a:latin typeface="Roboto Medium"/>
                  <a:ea typeface="Roboto Medium"/>
                  <a:cs typeface="Roboto Medium"/>
                  <a:sym typeface="Roboto Medium"/>
                </a:rPr>
                <a:t>Mean Time to Resolve</a:t>
              </a:r>
              <a:endParaRPr sz="1300">
                <a:solidFill>
                  <a:srgbClr val="B6124A"/>
                </a:solidFill>
                <a:latin typeface="Roboto Medium"/>
                <a:ea typeface="Roboto Medium"/>
                <a:cs typeface="Roboto Medium"/>
                <a:sym typeface="Roboto Medium"/>
              </a:endParaRPr>
            </a:p>
          </p:txBody>
        </p:sp>
        <p:sp>
          <p:nvSpPr>
            <p:cNvPr id="963" name="Google Shape;963;p80"/>
            <p:cNvSpPr/>
            <p:nvPr/>
          </p:nvSpPr>
          <p:spPr>
            <a:xfrm>
              <a:off x="1190004" y="444888"/>
              <a:ext cx="1919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B6124A"/>
                  </a:solidFill>
                  <a:latin typeface="Roboto"/>
                  <a:ea typeface="Roboto"/>
                  <a:cs typeface="Roboto"/>
                  <a:sym typeface="Roboto"/>
                </a:rPr>
                <a:t>&lt;270 days</a:t>
              </a:r>
              <a:endParaRPr sz="3300">
                <a:solidFill>
                  <a:srgbClr val="B6124A"/>
                </a:solidFill>
                <a:latin typeface="Roboto Thin"/>
                <a:ea typeface="Roboto Thin"/>
                <a:cs typeface="Roboto Thin"/>
                <a:sym typeface="Roboto Thin"/>
              </a:endParaRPr>
            </a:p>
          </p:txBody>
        </p:sp>
        <p:sp>
          <p:nvSpPr>
            <p:cNvPr id="964" name="Google Shape;964;p80"/>
            <p:cNvSpPr/>
            <p:nvPr/>
          </p:nvSpPr>
          <p:spPr>
            <a:xfrm rot="5400000">
              <a:off x="1946814" y="2517709"/>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0"/>
            <p:cNvSpPr/>
            <p:nvPr/>
          </p:nvSpPr>
          <p:spPr>
            <a:xfrm>
              <a:off x="1169788" y="2851312"/>
              <a:ext cx="2048100" cy="122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MTTR = Total downtime / number of incidents</a:t>
              </a:r>
              <a:endParaRPr b="1" sz="1000">
                <a:solidFill>
                  <a:srgbClr val="FFFFFF"/>
                </a:solidFill>
                <a:latin typeface="Roboto"/>
                <a:ea typeface="Roboto"/>
                <a:cs typeface="Roboto"/>
                <a:sym typeface="Roboto"/>
              </a:endParaRPr>
            </a:p>
          </p:txBody>
        </p:sp>
      </p:grpSp>
      <p:sp>
        <p:nvSpPr>
          <p:cNvPr id="966" name="Google Shape;966;p80"/>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1"/>
          <p:cNvSpPr txBox="1"/>
          <p:nvPr>
            <p:ph type="title"/>
          </p:nvPr>
        </p:nvSpPr>
        <p:spPr>
          <a:xfrm>
            <a:off x="314650" y="98325"/>
            <a:ext cx="8713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Threat Detection &amp; Response</a:t>
            </a:r>
            <a:endParaRPr/>
          </a:p>
        </p:txBody>
      </p:sp>
      <p:pic>
        <p:nvPicPr>
          <p:cNvPr id="972" name="Google Shape;972;p81"/>
          <p:cNvPicPr preferRelativeResize="0"/>
          <p:nvPr/>
        </p:nvPicPr>
        <p:blipFill>
          <a:blip r:embed="rId3">
            <a:alphaModFix/>
          </a:blip>
          <a:stretch>
            <a:fillRect/>
          </a:stretch>
        </p:blipFill>
        <p:spPr>
          <a:xfrm>
            <a:off x="660700" y="1472375"/>
            <a:ext cx="2198749" cy="2198749"/>
          </a:xfrm>
          <a:prstGeom prst="rect">
            <a:avLst/>
          </a:prstGeom>
          <a:noFill/>
          <a:ln>
            <a:noFill/>
          </a:ln>
        </p:spPr>
      </p:pic>
      <p:sp>
        <p:nvSpPr>
          <p:cNvPr id="973" name="Google Shape;973;p81"/>
          <p:cNvSpPr txBox="1"/>
          <p:nvPr/>
        </p:nvSpPr>
        <p:spPr>
          <a:xfrm>
            <a:off x="3098200" y="1948475"/>
            <a:ext cx="16218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latin typeface="Open Sans"/>
                <a:ea typeface="Open Sans"/>
                <a:cs typeface="Open Sans"/>
                <a:sym typeface="Open Sans"/>
              </a:rPr>
              <a:t>MTTD</a:t>
            </a:r>
            <a:endParaRPr sz="4000">
              <a:solidFill>
                <a:schemeClr val="dk1"/>
              </a:solidFill>
              <a:latin typeface="Open Sans"/>
              <a:ea typeface="Open Sans"/>
              <a:cs typeface="Open Sans"/>
              <a:sym typeface="Open Sans"/>
            </a:endParaRPr>
          </a:p>
        </p:txBody>
      </p:sp>
      <p:pic>
        <p:nvPicPr>
          <p:cNvPr id="974" name="Google Shape;974;p81"/>
          <p:cNvPicPr preferRelativeResize="0"/>
          <p:nvPr/>
        </p:nvPicPr>
        <p:blipFill>
          <a:blip r:embed="rId3">
            <a:alphaModFix/>
          </a:blip>
          <a:stretch>
            <a:fillRect/>
          </a:stretch>
        </p:blipFill>
        <p:spPr>
          <a:xfrm>
            <a:off x="4958750" y="1472375"/>
            <a:ext cx="2198749" cy="2198749"/>
          </a:xfrm>
          <a:prstGeom prst="rect">
            <a:avLst/>
          </a:prstGeom>
          <a:noFill/>
          <a:ln>
            <a:noFill/>
          </a:ln>
        </p:spPr>
      </p:pic>
      <p:sp>
        <p:nvSpPr>
          <p:cNvPr id="975" name="Google Shape;975;p81"/>
          <p:cNvSpPr txBox="1"/>
          <p:nvPr/>
        </p:nvSpPr>
        <p:spPr>
          <a:xfrm>
            <a:off x="7396250" y="1948475"/>
            <a:ext cx="16218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latin typeface="Open Sans"/>
                <a:ea typeface="Open Sans"/>
                <a:cs typeface="Open Sans"/>
                <a:sym typeface="Open Sans"/>
              </a:rPr>
              <a:t>MTTR</a:t>
            </a:r>
            <a:endParaRPr sz="4000">
              <a:solidFill>
                <a:schemeClr val="dk1"/>
              </a:solidFill>
              <a:latin typeface="Open Sans"/>
              <a:ea typeface="Open Sans"/>
              <a:cs typeface="Open Sans"/>
              <a:sym typeface="Open Sans"/>
            </a:endParaRPr>
          </a:p>
        </p:txBody>
      </p:sp>
      <p:sp>
        <p:nvSpPr>
          <p:cNvPr id="976" name="Google Shape;976;p81"/>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Background Continued</a:t>
            </a:r>
            <a:endParaRPr/>
          </a:p>
        </p:txBody>
      </p:sp>
      <p:sp>
        <p:nvSpPr>
          <p:cNvPr id="179" name="Google Shape;179;p28"/>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80" name="Google Shape;180;p28"/>
          <p:cNvSpPr txBox="1"/>
          <p:nvPr/>
        </p:nvSpPr>
        <p:spPr>
          <a:xfrm>
            <a:off x="529350" y="1175375"/>
            <a:ext cx="4644900" cy="3621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Font typeface="Open Sans"/>
              <a:buChar char="●"/>
            </a:pPr>
            <a:r>
              <a:rPr lang="en" sz="1600">
                <a:solidFill>
                  <a:schemeClr val="dk1"/>
                </a:solidFill>
                <a:highlight>
                  <a:srgbClr val="FFFFFF"/>
                </a:highlight>
                <a:latin typeface="Open Sans"/>
                <a:ea typeface="Open Sans"/>
                <a:cs typeface="Open Sans"/>
                <a:sym typeface="Open Sans"/>
              </a:rPr>
              <a:t>TCS is apart of the Tata Group which serves as </a:t>
            </a:r>
            <a:r>
              <a:rPr b="1" lang="en" sz="1600">
                <a:solidFill>
                  <a:schemeClr val="dk1"/>
                </a:solidFill>
                <a:highlight>
                  <a:srgbClr val="FFFFFF"/>
                </a:highlight>
                <a:latin typeface="Open Sans"/>
                <a:ea typeface="Open Sans"/>
                <a:cs typeface="Open Sans"/>
                <a:sym typeface="Open Sans"/>
              </a:rPr>
              <a:t>India’s largest</a:t>
            </a:r>
            <a:r>
              <a:rPr lang="en" sz="1600">
                <a:solidFill>
                  <a:schemeClr val="dk1"/>
                </a:solidFill>
                <a:highlight>
                  <a:srgbClr val="FFFFFF"/>
                </a:highlight>
                <a:latin typeface="Open Sans"/>
                <a:ea typeface="Open Sans"/>
                <a:cs typeface="Open Sans"/>
                <a:sym typeface="Open Sans"/>
              </a:rPr>
              <a:t> multinational business group. </a:t>
            </a:r>
            <a:endParaRPr sz="1600">
              <a:solidFill>
                <a:schemeClr val="dk1"/>
              </a:solidFill>
              <a:highlight>
                <a:srgbClr val="FFFFFF"/>
              </a:highlight>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highlight>
                  <a:srgbClr val="FFFFFF"/>
                </a:highlight>
                <a:latin typeface="Open Sans"/>
                <a:ea typeface="Open Sans"/>
                <a:cs typeface="Open Sans"/>
                <a:sym typeface="Open Sans"/>
              </a:rPr>
              <a:t>Currently operates in approximately </a:t>
            </a:r>
            <a:r>
              <a:rPr b="1" lang="en" sz="1600">
                <a:solidFill>
                  <a:schemeClr val="dk1"/>
                </a:solidFill>
                <a:highlight>
                  <a:srgbClr val="FFFFFF"/>
                </a:highlight>
                <a:latin typeface="Open Sans"/>
                <a:ea typeface="Open Sans"/>
                <a:cs typeface="Open Sans"/>
                <a:sym typeface="Open Sans"/>
              </a:rPr>
              <a:t>150 locations</a:t>
            </a:r>
            <a:r>
              <a:rPr lang="en" sz="1600">
                <a:solidFill>
                  <a:schemeClr val="dk1"/>
                </a:solidFill>
                <a:highlight>
                  <a:srgbClr val="FFFFFF"/>
                </a:highlight>
                <a:latin typeface="Open Sans"/>
                <a:ea typeface="Open Sans"/>
                <a:cs typeface="Open Sans"/>
                <a:sym typeface="Open Sans"/>
              </a:rPr>
              <a:t> that span across </a:t>
            </a:r>
            <a:r>
              <a:rPr b="1" lang="en" sz="1600">
                <a:solidFill>
                  <a:schemeClr val="dk1"/>
                </a:solidFill>
                <a:highlight>
                  <a:srgbClr val="FFFFFF"/>
                </a:highlight>
                <a:latin typeface="Open Sans"/>
                <a:ea typeface="Open Sans"/>
                <a:cs typeface="Open Sans"/>
                <a:sym typeface="Open Sans"/>
              </a:rPr>
              <a:t>46 countries</a:t>
            </a:r>
            <a:r>
              <a:rPr lang="en" sz="1600">
                <a:solidFill>
                  <a:schemeClr val="dk1"/>
                </a:solidFill>
                <a:highlight>
                  <a:srgbClr val="FFFFFF"/>
                </a:highlight>
                <a:latin typeface="Open Sans"/>
                <a:ea typeface="Open Sans"/>
                <a:cs typeface="Open Sans"/>
                <a:sym typeface="Open Sans"/>
              </a:rPr>
              <a:t> with </a:t>
            </a:r>
            <a:r>
              <a:rPr b="1" lang="en" sz="1600">
                <a:solidFill>
                  <a:schemeClr val="dk1"/>
                </a:solidFill>
                <a:highlight>
                  <a:srgbClr val="FFFFFF"/>
                </a:highlight>
                <a:latin typeface="Open Sans"/>
                <a:ea typeface="Open Sans"/>
                <a:cs typeface="Open Sans"/>
                <a:sym typeface="Open Sans"/>
              </a:rPr>
              <a:t>over 600,000 employees.</a:t>
            </a:r>
            <a:endParaRPr b="1" sz="1600">
              <a:solidFill>
                <a:schemeClr val="dk1"/>
              </a:solidFill>
              <a:highlight>
                <a:srgbClr val="FFFFFF"/>
              </a:highlight>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highlight>
                  <a:srgbClr val="FFFFFF"/>
                </a:highlight>
                <a:latin typeface="Open Sans"/>
                <a:ea typeface="Open Sans"/>
                <a:cs typeface="Open Sans"/>
                <a:sym typeface="Open Sans"/>
              </a:rPr>
              <a:t>Serves as the </a:t>
            </a:r>
            <a:r>
              <a:rPr b="1" lang="en" sz="1600">
                <a:solidFill>
                  <a:schemeClr val="dk1"/>
                </a:solidFill>
                <a:highlight>
                  <a:srgbClr val="FFFFFF"/>
                </a:highlight>
                <a:latin typeface="Open Sans"/>
                <a:ea typeface="Open Sans"/>
                <a:cs typeface="Open Sans"/>
                <a:sym typeface="Open Sans"/>
              </a:rPr>
              <a:t>second largest</a:t>
            </a:r>
            <a:r>
              <a:rPr lang="en" sz="1600">
                <a:solidFill>
                  <a:schemeClr val="dk1"/>
                </a:solidFill>
                <a:highlight>
                  <a:srgbClr val="FFFFFF"/>
                </a:highlight>
                <a:latin typeface="Open Sans"/>
                <a:ea typeface="Open Sans"/>
                <a:cs typeface="Open Sans"/>
                <a:sym typeface="Open Sans"/>
              </a:rPr>
              <a:t> Indian company by market capitalization</a:t>
            </a:r>
            <a:endParaRPr sz="1600">
              <a:solidFill>
                <a:schemeClr val="dk1"/>
              </a:solidFill>
              <a:highlight>
                <a:srgbClr val="FFFFFF"/>
              </a:highlight>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b="1" lang="en" sz="1600">
                <a:solidFill>
                  <a:schemeClr val="dk1"/>
                </a:solidFill>
                <a:highlight>
                  <a:srgbClr val="FFFFFF"/>
                </a:highlight>
                <a:latin typeface="Open Sans"/>
                <a:ea typeface="Open Sans"/>
                <a:cs typeface="Open Sans"/>
                <a:sym typeface="Open Sans"/>
              </a:rPr>
              <a:t>Ranked seventh</a:t>
            </a:r>
            <a:r>
              <a:rPr lang="en" sz="1600">
                <a:solidFill>
                  <a:schemeClr val="dk1"/>
                </a:solidFill>
                <a:highlight>
                  <a:srgbClr val="FFFFFF"/>
                </a:highlight>
                <a:latin typeface="Open Sans"/>
                <a:ea typeface="Open Sans"/>
                <a:cs typeface="Open Sans"/>
                <a:sym typeface="Open Sans"/>
              </a:rPr>
              <a:t> on the Fortune India 500 list 2024</a:t>
            </a:r>
            <a:endParaRPr sz="1600">
              <a:solidFill>
                <a:schemeClr val="dk1"/>
              </a:solidFill>
              <a:highlight>
                <a:srgbClr val="FFFFFF"/>
              </a:highlight>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b="1" lang="en" sz="1600">
                <a:solidFill>
                  <a:schemeClr val="dk1"/>
                </a:solidFill>
                <a:highlight>
                  <a:srgbClr val="FFFFFF"/>
                </a:highlight>
                <a:latin typeface="Open Sans"/>
                <a:ea typeface="Open Sans"/>
                <a:cs typeface="Open Sans"/>
                <a:sym typeface="Open Sans"/>
              </a:rPr>
              <a:t>Over 1,000</a:t>
            </a:r>
            <a:r>
              <a:rPr lang="en" sz="1600">
                <a:solidFill>
                  <a:schemeClr val="dk1"/>
                </a:solidFill>
                <a:highlight>
                  <a:srgbClr val="FFFFFF"/>
                </a:highlight>
                <a:latin typeface="Open Sans"/>
                <a:ea typeface="Open Sans"/>
                <a:cs typeface="Open Sans"/>
                <a:sym typeface="Open Sans"/>
              </a:rPr>
              <a:t> clients globally</a:t>
            </a:r>
            <a:endParaRPr sz="1600">
              <a:solidFill>
                <a:schemeClr val="dk1"/>
              </a:solidFill>
              <a:highlight>
                <a:srgbClr val="FFFFFF"/>
              </a:highlight>
              <a:latin typeface="Open Sans"/>
              <a:ea typeface="Open Sans"/>
              <a:cs typeface="Open Sans"/>
              <a:sym typeface="Open Sans"/>
            </a:endParaRPr>
          </a:p>
          <a:p>
            <a:pPr indent="0" lvl="0" marL="0" rtl="0" algn="l">
              <a:spcBef>
                <a:spcPts val="1200"/>
              </a:spcBef>
              <a:spcAft>
                <a:spcPts val="0"/>
              </a:spcAft>
              <a:buNone/>
            </a:pPr>
            <a:r>
              <a:t/>
            </a:r>
            <a:endParaRPr sz="1600">
              <a:solidFill>
                <a:srgbClr val="241160"/>
              </a:solidFill>
              <a:latin typeface="Open Sans"/>
              <a:ea typeface="Open Sans"/>
              <a:cs typeface="Open Sans"/>
              <a:sym typeface="Open Sans"/>
            </a:endParaRPr>
          </a:p>
        </p:txBody>
      </p:sp>
      <p:pic>
        <p:nvPicPr>
          <p:cNvPr id="181" name="Google Shape;181;p28"/>
          <p:cNvPicPr preferRelativeResize="0"/>
          <p:nvPr/>
        </p:nvPicPr>
        <p:blipFill>
          <a:blip r:embed="rId3">
            <a:alphaModFix/>
          </a:blip>
          <a:stretch>
            <a:fillRect/>
          </a:stretch>
        </p:blipFill>
        <p:spPr>
          <a:xfrm>
            <a:off x="5097075" y="1651525"/>
            <a:ext cx="4185175" cy="18404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2"/>
          <p:cNvSpPr txBox="1"/>
          <p:nvPr>
            <p:ph type="title"/>
          </p:nvPr>
        </p:nvSpPr>
        <p:spPr>
          <a:xfrm>
            <a:off x="314650" y="98325"/>
            <a:ext cx="8713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Threat Detection &amp; Response</a:t>
            </a:r>
            <a:endParaRPr/>
          </a:p>
        </p:txBody>
      </p:sp>
      <p:pic>
        <p:nvPicPr>
          <p:cNvPr id="982" name="Google Shape;982;p82"/>
          <p:cNvPicPr preferRelativeResize="0"/>
          <p:nvPr/>
        </p:nvPicPr>
        <p:blipFill>
          <a:blip r:embed="rId3">
            <a:alphaModFix/>
          </a:blip>
          <a:stretch>
            <a:fillRect/>
          </a:stretch>
        </p:blipFill>
        <p:spPr>
          <a:xfrm>
            <a:off x="2118813" y="1102113"/>
            <a:ext cx="4906376" cy="2939275"/>
          </a:xfrm>
          <a:prstGeom prst="rect">
            <a:avLst/>
          </a:prstGeom>
          <a:noFill/>
          <a:ln>
            <a:noFill/>
          </a:ln>
        </p:spPr>
      </p:pic>
      <p:sp>
        <p:nvSpPr>
          <p:cNvPr id="983" name="Google Shape;983;p82"/>
          <p:cNvSpPr txBox="1"/>
          <p:nvPr/>
        </p:nvSpPr>
        <p:spPr>
          <a:xfrm>
            <a:off x="588100" y="45682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pen Sans Light"/>
                <a:ea typeface="Open Sans Light"/>
                <a:cs typeface="Open Sans Light"/>
                <a:sym typeface="Open Sans Light"/>
              </a:rPr>
              <a:t>*utilized synthetic data</a:t>
            </a:r>
            <a:endParaRPr sz="800">
              <a:solidFill>
                <a:schemeClr val="dk1"/>
              </a:solidFill>
              <a:latin typeface="Open Sans Light"/>
              <a:ea typeface="Open Sans Light"/>
              <a:cs typeface="Open Sans Light"/>
              <a:sym typeface="Open Sans Light"/>
            </a:endParaRPr>
          </a:p>
        </p:txBody>
      </p:sp>
      <p:sp>
        <p:nvSpPr>
          <p:cNvPr id="984" name="Google Shape;984;p82"/>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83"/>
          <p:cNvSpPr txBox="1"/>
          <p:nvPr>
            <p:ph type="title"/>
          </p:nvPr>
        </p:nvSpPr>
        <p:spPr>
          <a:xfrm>
            <a:off x="314650" y="98325"/>
            <a:ext cx="8713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Threat Detection &amp; Response</a:t>
            </a:r>
            <a:endParaRPr/>
          </a:p>
        </p:txBody>
      </p:sp>
      <p:sp>
        <p:nvSpPr>
          <p:cNvPr id="990" name="Google Shape;990;p83"/>
          <p:cNvSpPr txBox="1"/>
          <p:nvPr/>
        </p:nvSpPr>
        <p:spPr>
          <a:xfrm>
            <a:off x="485675" y="45989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pen Sans Light"/>
                <a:ea typeface="Open Sans Light"/>
                <a:cs typeface="Open Sans Light"/>
                <a:sym typeface="Open Sans Light"/>
              </a:rPr>
              <a:t>*utilized synthetic data</a:t>
            </a:r>
            <a:endParaRPr sz="800">
              <a:solidFill>
                <a:schemeClr val="dk1"/>
              </a:solidFill>
              <a:latin typeface="Open Sans Light"/>
              <a:ea typeface="Open Sans Light"/>
              <a:cs typeface="Open Sans Light"/>
              <a:sym typeface="Open Sans Light"/>
            </a:endParaRPr>
          </a:p>
        </p:txBody>
      </p:sp>
      <p:pic>
        <p:nvPicPr>
          <p:cNvPr id="991" name="Google Shape;991;p83"/>
          <p:cNvPicPr preferRelativeResize="0"/>
          <p:nvPr/>
        </p:nvPicPr>
        <p:blipFill>
          <a:blip r:embed="rId3">
            <a:alphaModFix/>
          </a:blip>
          <a:stretch>
            <a:fillRect/>
          </a:stretch>
        </p:blipFill>
        <p:spPr>
          <a:xfrm>
            <a:off x="2151800" y="978900"/>
            <a:ext cx="5039499" cy="3185701"/>
          </a:xfrm>
          <a:prstGeom prst="rect">
            <a:avLst/>
          </a:prstGeom>
          <a:noFill/>
          <a:ln>
            <a:noFill/>
          </a:ln>
        </p:spPr>
      </p:pic>
      <p:sp>
        <p:nvSpPr>
          <p:cNvPr id="992" name="Google Shape;992;p83"/>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4"/>
          <p:cNvSpPr txBox="1"/>
          <p:nvPr>
            <p:ph type="title"/>
          </p:nvPr>
        </p:nvSpPr>
        <p:spPr>
          <a:xfrm>
            <a:off x="314650" y="98325"/>
            <a:ext cx="8713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Security - Other Categories</a:t>
            </a:r>
            <a:endParaRPr/>
          </a:p>
        </p:txBody>
      </p:sp>
      <p:sp>
        <p:nvSpPr>
          <p:cNvPr id="998" name="Google Shape;998;p84"/>
          <p:cNvSpPr/>
          <p:nvPr/>
        </p:nvSpPr>
        <p:spPr>
          <a:xfrm>
            <a:off x="1125525" y="1357588"/>
            <a:ext cx="2372100" cy="994200"/>
          </a:xfrm>
          <a:prstGeom prst="rect">
            <a:avLst/>
          </a:prstGeom>
          <a:solidFill>
            <a:srgbClr val="B612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Vulnerability and Patch Management</a:t>
            </a:r>
            <a:endParaRPr>
              <a:solidFill>
                <a:schemeClr val="lt1"/>
              </a:solidFill>
              <a:latin typeface="Open Sans"/>
              <a:ea typeface="Open Sans"/>
              <a:cs typeface="Open Sans"/>
              <a:sym typeface="Open Sans"/>
            </a:endParaRPr>
          </a:p>
        </p:txBody>
      </p:sp>
      <p:sp>
        <p:nvSpPr>
          <p:cNvPr id="999" name="Google Shape;999;p84"/>
          <p:cNvSpPr/>
          <p:nvPr/>
        </p:nvSpPr>
        <p:spPr>
          <a:xfrm>
            <a:off x="5271700" y="1357588"/>
            <a:ext cx="2372100" cy="994200"/>
          </a:xfrm>
          <a:prstGeom prst="rect">
            <a:avLst/>
          </a:prstGeom>
          <a:solidFill>
            <a:srgbClr val="B612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Data Loss Prevention and Access Control</a:t>
            </a:r>
            <a:endParaRPr>
              <a:solidFill>
                <a:schemeClr val="lt1"/>
              </a:solidFill>
              <a:latin typeface="Open Sans"/>
              <a:ea typeface="Open Sans"/>
              <a:cs typeface="Open Sans"/>
              <a:sym typeface="Open Sans"/>
            </a:endParaRPr>
          </a:p>
        </p:txBody>
      </p:sp>
      <p:sp>
        <p:nvSpPr>
          <p:cNvPr id="1000" name="Google Shape;1000;p84"/>
          <p:cNvSpPr/>
          <p:nvPr/>
        </p:nvSpPr>
        <p:spPr>
          <a:xfrm>
            <a:off x="1125525" y="2791713"/>
            <a:ext cx="2372100" cy="994200"/>
          </a:xfrm>
          <a:prstGeom prst="rect">
            <a:avLst/>
          </a:prstGeom>
          <a:solidFill>
            <a:srgbClr val="B612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Network and Endpoint Security</a:t>
            </a:r>
            <a:endParaRPr>
              <a:solidFill>
                <a:schemeClr val="lt1"/>
              </a:solidFill>
              <a:latin typeface="Open Sans"/>
              <a:ea typeface="Open Sans"/>
              <a:cs typeface="Open Sans"/>
              <a:sym typeface="Open Sans"/>
            </a:endParaRPr>
          </a:p>
        </p:txBody>
      </p:sp>
      <p:sp>
        <p:nvSpPr>
          <p:cNvPr id="1001" name="Google Shape;1001;p84"/>
          <p:cNvSpPr/>
          <p:nvPr/>
        </p:nvSpPr>
        <p:spPr>
          <a:xfrm>
            <a:off x="5271700" y="2791713"/>
            <a:ext cx="2372100" cy="994200"/>
          </a:xfrm>
          <a:prstGeom prst="rect">
            <a:avLst/>
          </a:prstGeom>
          <a:solidFill>
            <a:srgbClr val="B612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Security Awareness and Policy Compliance</a:t>
            </a:r>
            <a:endParaRPr>
              <a:solidFill>
                <a:schemeClr val="lt1"/>
              </a:solidFill>
              <a:latin typeface="Open Sans"/>
              <a:ea typeface="Open Sans"/>
              <a:cs typeface="Open Sans"/>
              <a:sym typeface="Open Sans"/>
            </a:endParaRPr>
          </a:p>
        </p:txBody>
      </p:sp>
      <p:sp>
        <p:nvSpPr>
          <p:cNvPr id="1002" name="Google Shape;1002;p84"/>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a:t>
            </a:r>
            <a:endParaRPr/>
          </a:p>
        </p:txBody>
      </p:sp>
      <p:sp>
        <p:nvSpPr>
          <p:cNvPr id="1008" name="Google Shape;1008;p85"/>
          <p:cNvSpPr/>
          <p:nvPr/>
        </p:nvSpPr>
        <p:spPr>
          <a:xfrm>
            <a:off x="114702" y="4702900"/>
            <a:ext cx="318600" cy="320400"/>
          </a:xfrm>
          <a:prstGeom prst="roundRect">
            <a:avLst>
              <a:gd fmla="val 50000" name="adj"/>
            </a:avLst>
          </a:prstGeom>
          <a:solidFill>
            <a:srgbClr val="9C27B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grpSp>
        <p:nvGrpSpPr>
          <p:cNvPr id="1009" name="Google Shape;1009;p85"/>
          <p:cNvGrpSpPr/>
          <p:nvPr/>
        </p:nvGrpSpPr>
        <p:grpSpPr>
          <a:xfrm>
            <a:off x="2902488" y="902232"/>
            <a:ext cx="3339000" cy="3339000"/>
            <a:chOff x="2902488" y="902232"/>
            <a:chExt cx="3339000" cy="3339000"/>
          </a:xfrm>
        </p:grpSpPr>
        <p:sp>
          <p:nvSpPr>
            <p:cNvPr id="1010" name="Google Shape;1010;p85"/>
            <p:cNvSpPr/>
            <p:nvPr/>
          </p:nvSpPr>
          <p:spPr>
            <a:xfrm rot="-5400000">
              <a:off x="2902488" y="902232"/>
              <a:ext cx="3339000" cy="3339000"/>
            </a:xfrm>
            <a:prstGeom prst="ellipse">
              <a:avLst/>
            </a:prstGeom>
            <a:noFill/>
            <a:ln cap="flat" cmpd="sng" w="19050">
              <a:solidFill>
                <a:srgbClr val="771E8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5"/>
            <p:cNvSpPr/>
            <p:nvPr/>
          </p:nvSpPr>
          <p:spPr>
            <a:xfrm>
              <a:off x="3123738" y="1123632"/>
              <a:ext cx="2896500" cy="2896200"/>
            </a:xfrm>
            <a:prstGeom prst="pie">
              <a:avLst>
                <a:gd fmla="val 21577108" name="adj1"/>
                <a:gd fmla="val 16214886" name="adj2"/>
              </a:avLst>
            </a:prstGeom>
            <a:solidFill>
              <a:srgbClr val="D7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85"/>
          <p:cNvGrpSpPr/>
          <p:nvPr/>
        </p:nvGrpSpPr>
        <p:grpSpPr>
          <a:xfrm>
            <a:off x="3664038" y="1663782"/>
            <a:ext cx="1815900" cy="1815900"/>
            <a:chOff x="3664038" y="1663782"/>
            <a:chExt cx="1815900" cy="1815900"/>
          </a:xfrm>
        </p:grpSpPr>
        <p:sp>
          <p:nvSpPr>
            <p:cNvPr id="1013" name="Google Shape;1013;p85"/>
            <p:cNvSpPr/>
            <p:nvPr/>
          </p:nvSpPr>
          <p:spPr>
            <a:xfrm>
              <a:off x="3664038" y="1663782"/>
              <a:ext cx="1815900" cy="1815900"/>
            </a:xfrm>
            <a:prstGeom prst="ellipse">
              <a:avLst/>
            </a:prstGeom>
            <a:solidFill>
              <a:srgbClr val="701C7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5"/>
            <p:cNvSpPr txBox="1"/>
            <p:nvPr/>
          </p:nvSpPr>
          <p:spPr>
            <a:xfrm>
              <a:off x="3899988" y="2158482"/>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Roboto"/>
                  <a:ea typeface="Roboto"/>
                  <a:cs typeface="Roboto"/>
                  <a:sym typeface="Roboto"/>
                </a:rPr>
                <a:t>Novelty Framework</a:t>
              </a:r>
              <a:endParaRPr b="1">
                <a:solidFill>
                  <a:srgbClr val="FFFFFF"/>
                </a:solidFill>
                <a:latin typeface="Roboto"/>
                <a:ea typeface="Roboto"/>
                <a:cs typeface="Roboto"/>
                <a:sym typeface="Roboto"/>
              </a:endParaRPr>
            </a:p>
          </p:txBody>
        </p:sp>
      </p:grpSp>
      <p:grpSp>
        <p:nvGrpSpPr>
          <p:cNvPr id="1015" name="Google Shape;1015;p85"/>
          <p:cNvGrpSpPr/>
          <p:nvPr/>
        </p:nvGrpSpPr>
        <p:grpSpPr>
          <a:xfrm>
            <a:off x="4042065" y="445829"/>
            <a:ext cx="1068760" cy="1068600"/>
            <a:chOff x="2859873" y="853971"/>
            <a:chExt cx="1068760" cy="1068600"/>
          </a:xfrm>
        </p:grpSpPr>
        <p:sp>
          <p:nvSpPr>
            <p:cNvPr id="1016" name="Google Shape;1016;p85"/>
            <p:cNvSpPr/>
            <p:nvPr/>
          </p:nvSpPr>
          <p:spPr>
            <a:xfrm>
              <a:off x="2859873" y="853971"/>
              <a:ext cx="1068600" cy="1068600"/>
            </a:xfrm>
            <a:prstGeom prst="ellipse">
              <a:avLst/>
            </a:prstGeom>
            <a:solidFill>
              <a:srgbClr val="56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5"/>
            <p:cNvSpPr txBox="1"/>
            <p:nvPr/>
          </p:nvSpPr>
          <p:spPr>
            <a:xfrm>
              <a:off x="2860033" y="1022192"/>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Roboto"/>
                  <a:ea typeface="Roboto"/>
                  <a:cs typeface="Roboto"/>
                  <a:sym typeface="Roboto"/>
                </a:rPr>
                <a:t>Access to data</a:t>
              </a:r>
              <a:endParaRPr sz="1200">
                <a:solidFill>
                  <a:srgbClr val="FFFFFF"/>
                </a:solidFill>
                <a:latin typeface="Roboto"/>
                <a:ea typeface="Roboto"/>
                <a:cs typeface="Roboto"/>
                <a:sym typeface="Roboto"/>
              </a:endParaRPr>
            </a:p>
          </p:txBody>
        </p:sp>
      </p:grpSp>
      <p:grpSp>
        <p:nvGrpSpPr>
          <p:cNvPr id="1018" name="Google Shape;1018;p85"/>
          <p:cNvGrpSpPr/>
          <p:nvPr/>
        </p:nvGrpSpPr>
        <p:grpSpPr>
          <a:xfrm>
            <a:off x="4032245" y="3633373"/>
            <a:ext cx="1078430" cy="1068600"/>
            <a:chOff x="5214448" y="3234278"/>
            <a:chExt cx="1078430" cy="1068600"/>
          </a:xfrm>
        </p:grpSpPr>
        <p:sp>
          <p:nvSpPr>
            <p:cNvPr id="1019" name="Google Shape;1019;p85"/>
            <p:cNvSpPr/>
            <p:nvPr/>
          </p:nvSpPr>
          <p:spPr>
            <a:xfrm>
              <a:off x="5214448" y="3234278"/>
              <a:ext cx="1068600" cy="1068600"/>
            </a:xfrm>
            <a:prstGeom prst="ellipse">
              <a:avLst/>
            </a:prstGeom>
            <a:solidFill>
              <a:srgbClr val="56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5"/>
            <p:cNvSpPr txBox="1"/>
            <p:nvPr/>
          </p:nvSpPr>
          <p:spPr>
            <a:xfrm>
              <a:off x="5224278" y="3402505"/>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Roboto"/>
                  <a:ea typeface="Roboto"/>
                  <a:cs typeface="Roboto"/>
                  <a:sym typeface="Roboto"/>
                </a:rPr>
                <a:t>Identifying a clear objective </a:t>
              </a:r>
              <a:endParaRPr sz="1200">
                <a:solidFill>
                  <a:srgbClr val="FFFFFF"/>
                </a:solidFill>
                <a:latin typeface="Roboto"/>
                <a:ea typeface="Roboto"/>
                <a:cs typeface="Roboto"/>
                <a:sym typeface="Roboto"/>
              </a:endParaRPr>
            </a:p>
          </p:txBody>
        </p:sp>
      </p:grpSp>
      <p:grpSp>
        <p:nvGrpSpPr>
          <p:cNvPr id="1021" name="Google Shape;1021;p85"/>
          <p:cNvGrpSpPr/>
          <p:nvPr/>
        </p:nvGrpSpPr>
        <p:grpSpPr>
          <a:xfrm>
            <a:off x="2445920" y="2041025"/>
            <a:ext cx="1068605" cy="1068600"/>
            <a:chOff x="5214448" y="3234278"/>
            <a:chExt cx="1068605" cy="1068600"/>
          </a:xfrm>
        </p:grpSpPr>
        <p:sp>
          <p:nvSpPr>
            <p:cNvPr id="1022" name="Google Shape;1022;p85"/>
            <p:cNvSpPr/>
            <p:nvPr/>
          </p:nvSpPr>
          <p:spPr>
            <a:xfrm>
              <a:off x="5214448" y="3234278"/>
              <a:ext cx="1068600" cy="1068600"/>
            </a:xfrm>
            <a:prstGeom prst="ellipse">
              <a:avLst/>
            </a:prstGeom>
            <a:solidFill>
              <a:srgbClr val="56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5"/>
            <p:cNvSpPr txBox="1"/>
            <p:nvPr/>
          </p:nvSpPr>
          <p:spPr>
            <a:xfrm>
              <a:off x="5214453" y="3402503"/>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Roboto"/>
                  <a:ea typeface="Roboto"/>
                  <a:cs typeface="Roboto"/>
                  <a:sym typeface="Roboto"/>
                </a:rPr>
                <a:t>Uncovering new insights</a:t>
              </a:r>
              <a:endParaRPr sz="1200">
                <a:solidFill>
                  <a:srgbClr val="FFFFFF"/>
                </a:solidFill>
                <a:latin typeface="Roboto"/>
                <a:ea typeface="Roboto"/>
                <a:cs typeface="Roboto"/>
                <a:sym typeface="Roboto"/>
              </a:endParaRPr>
            </a:p>
          </p:txBody>
        </p:sp>
      </p:grpSp>
      <p:grpSp>
        <p:nvGrpSpPr>
          <p:cNvPr id="1024" name="Google Shape;1024;p85"/>
          <p:cNvGrpSpPr/>
          <p:nvPr/>
        </p:nvGrpSpPr>
        <p:grpSpPr>
          <a:xfrm>
            <a:off x="5631425" y="2041025"/>
            <a:ext cx="1068603" cy="1068600"/>
            <a:chOff x="5214446" y="3234278"/>
            <a:chExt cx="1068603" cy="1068600"/>
          </a:xfrm>
        </p:grpSpPr>
        <p:sp>
          <p:nvSpPr>
            <p:cNvPr id="1025" name="Google Shape;1025;p85"/>
            <p:cNvSpPr/>
            <p:nvPr/>
          </p:nvSpPr>
          <p:spPr>
            <a:xfrm>
              <a:off x="5214448" y="3234278"/>
              <a:ext cx="1068600" cy="1068600"/>
            </a:xfrm>
            <a:prstGeom prst="ellipse">
              <a:avLst/>
            </a:prstGeom>
            <a:solidFill>
              <a:srgbClr val="56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5"/>
            <p:cNvSpPr txBox="1"/>
            <p:nvPr/>
          </p:nvSpPr>
          <p:spPr>
            <a:xfrm>
              <a:off x="5214446" y="3402503"/>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Roboto"/>
                  <a:ea typeface="Roboto"/>
                  <a:cs typeface="Roboto"/>
                  <a:sym typeface="Roboto"/>
                </a:rPr>
                <a:t>Determining </a:t>
              </a:r>
              <a:r>
                <a:rPr lang="en" sz="1200">
                  <a:solidFill>
                    <a:srgbClr val="FFFFFF"/>
                  </a:solidFill>
                  <a:latin typeface="Roboto"/>
                  <a:ea typeface="Roboto"/>
                  <a:cs typeface="Roboto"/>
                  <a:sym typeface="Roboto"/>
                </a:rPr>
                <a:t>benchmark</a:t>
              </a:r>
              <a:r>
                <a:rPr lang="en" sz="1200">
                  <a:solidFill>
                    <a:srgbClr val="FFFFFF"/>
                  </a:solidFill>
                  <a:latin typeface="Roboto"/>
                  <a:ea typeface="Roboto"/>
                  <a:cs typeface="Roboto"/>
                  <a:sym typeface="Roboto"/>
                </a:rPr>
                <a:t> targets</a:t>
              </a:r>
              <a:endParaRPr sz="1200">
                <a:solidFill>
                  <a:srgbClr val="FFFFFF"/>
                </a:solidFill>
                <a:latin typeface="Roboto"/>
                <a:ea typeface="Roboto"/>
                <a:cs typeface="Roboto"/>
                <a:sym typeface="Roboto"/>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8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Lessons Learned - Reflections</a:t>
            </a:r>
            <a:endParaRPr/>
          </a:p>
        </p:txBody>
      </p:sp>
      <p:grpSp>
        <p:nvGrpSpPr>
          <p:cNvPr id="1032" name="Google Shape;1032;p86"/>
          <p:cNvGrpSpPr/>
          <p:nvPr/>
        </p:nvGrpSpPr>
        <p:grpSpPr>
          <a:xfrm>
            <a:off x="2966750" y="1165750"/>
            <a:ext cx="3166099" cy="3977784"/>
            <a:chOff x="2966750" y="1165750"/>
            <a:chExt cx="3166099" cy="3977784"/>
          </a:xfrm>
        </p:grpSpPr>
        <p:sp>
          <p:nvSpPr>
            <p:cNvPr id="1033" name="Google Shape;1033;p86"/>
            <p:cNvSpPr/>
            <p:nvPr/>
          </p:nvSpPr>
          <p:spPr>
            <a:xfrm>
              <a:off x="2966750" y="1165750"/>
              <a:ext cx="3166099" cy="3977784"/>
            </a:xfrm>
            <a:custGeom>
              <a:rect b="b" l="l" r="r" t="t"/>
              <a:pathLst>
                <a:path extrusionOk="0" h="143888" w="114527">
                  <a:moveTo>
                    <a:pt x="57841" y="0"/>
                  </a:moveTo>
                  <a:lnTo>
                    <a:pt x="48792" y="15895"/>
                  </a:lnTo>
                  <a:lnTo>
                    <a:pt x="51531" y="15895"/>
                  </a:lnTo>
                  <a:lnTo>
                    <a:pt x="51531" y="19181"/>
                  </a:lnTo>
                  <a:lnTo>
                    <a:pt x="51531" y="19979"/>
                  </a:lnTo>
                  <a:lnTo>
                    <a:pt x="51531" y="20086"/>
                  </a:lnTo>
                  <a:lnTo>
                    <a:pt x="51554" y="20217"/>
                  </a:lnTo>
                  <a:lnTo>
                    <a:pt x="51578" y="20515"/>
                  </a:lnTo>
                  <a:lnTo>
                    <a:pt x="51614" y="21098"/>
                  </a:lnTo>
                  <a:cubicBezTo>
                    <a:pt x="51638" y="21491"/>
                    <a:pt x="51650" y="21884"/>
                    <a:pt x="51697" y="22277"/>
                  </a:cubicBezTo>
                  <a:lnTo>
                    <a:pt x="51876" y="23444"/>
                  </a:lnTo>
                  <a:lnTo>
                    <a:pt x="51971" y="24027"/>
                  </a:lnTo>
                  <a:cubicBezTo>
                    <a:pt x="52007" y="24218"/>
                    <a:pt x="52066" y="24408"/>
                    <a:pt x="52102" y="24599"/>
                  </a:cubicBezTo>
                  <a:lnTo>
                    <a:pt x="52412" y="25742"/>
                  </a:lnTo>
                  <a:cubicBezTo>
                    <a:pt x="52507" y="26123"/>
                    <a:pt x="52662" y="26492"/>
                    <a:pt x="52793" y="26861"/>
                  </a:cubicBezTo>
                  <a:cubicBezTo>
                    <a:pt x="52935" y="27230"/>
                    <a:pt x="53055" y="27611"/>
                    <a:pt x="53221" y="27968"/>
                  </a:cubicBezTo>
                  <a:lnTo>
                    <a:pt x="53733" y="29028"/>
                  </a:lnTo>
                  <a:cubicBezTo>
                    <a:pt x="53817" y="29206"/>
                    <a:pt x="53900" y="29385"/>
                    <a:pt x="53995" y="29552"/>
                  </a:cubicBezTo>
                  <a:lnTo>
                    <a:pt x="54305" y="30064"/>
                  </a:lnTo>
                  <a:lnTo>
                    <a:pt x="54912" y="31064"/>
                  </a:lnTo>
                  <a:cubicBezTo>
                    <a:pt x="55138" y="31385"/>
                    <a:pt x="55376" y="31707"/>
                    <a:pt x="55614" y="32016"/>
                  </a:cubicBezTo>
                  <a:cubicBezTo>
                    <a:pt x="56067" y="32659"/>
                    <a:pt x="56615" y="33219"/>
                    <a:pt x="57150" y="33802"/>
                  </a:cubicBezTo>
                  <a:cubicBezTo>
                    <a:pt x="57400" y="34100"/>
                    <a:pt x="57710" y="34350"/>
                    <a:pt x="57996" y="34624"/>
                  </a:cubicBezTo>
                  <a:cubicBezTo>
                    <a:pt x="58293" y="34874"/>
                    <a:pt x="58567" y="35148"/>
                    <a:pt x="58877" y="35398"/>
                  </a:cubicBezTo>
                  <a:lnTo>
                    <a:pt x="59829" y="36100"/>
                  </a:lnTo>
                  <a:cubicBezTo>
                    <a:pt x="59984" y="36219"/>
                    <a:pt x="60139" y="36338"/>
                    <a:pt x="60305" y="36445"/>
                  </a:cubicBezTo>
                  <a:lnTo>
                    <a:pt x="60806" y="36755"/>
                  </a:lnTo>
                  <a:lnTo>
                    <a:pt x="61818" y="37362"/>
                  </a:lnTo>
                  <a:cubicBezTo>
                    <a:pt x="62163" y="37553"/>
                    <a:pt x="62520" y="37719"/>
                    <a:pt x="62877" y="37886"/>
                  </a:cubicBezTo>
                  <a:cubicBezTo>
                    <a:pt x="63568" y="38255"/>
                    <a:pt x="64318" y="38505"/>
                    <a:pt x="65068" y="38767"/>
                  </a:cubicBezTo>
                  <a:cubicBezTo>
                    <a:pt x="65437" y="38910"/>
                    <a:pt x="65818" y="39005"/>
                    <a:pt x="66199" y="39100"/>
                  </a:cubicBezTo>
                  <a:cubicBezTo>
                    <a:pt x="66580" y="39196"/>
                    <a:pt x="66961" y="39303"/>
                    <a:pt x="67342" y="39386"/>
                  </a:cubicBezTo>
                  <a:lnTo>
                    <a:pt x="68509" y="39577"/>
                  </a:lnTo>
                  <a:cubicBezTo>
                    <a:pt x="68902" y="39624"/>
                    <a:pt x="69295" y="39660"/>
                    <a:pt x="69676" y="39672"/>
                  </a:cubicBezTo>
                  <a:cubicBezTo>
                    <a:pt x="70176" y="39704"/>
                    <a:pt x="70946" y="39709"/>
                    <a:pt x="71403" y="39709"/>
                  </a:cubicBezTo>
                  <a:cubicBezTo>
                    <a:pt x="71632" y="39709"/>
                    <a:pt x="71783" y="39708"/>
                    <a:pt x="71783" y="39708"/>
                  </a:cubicBezTo>
                  <a:lnTo>
                    <a:pt x="94298" y="39708"/>
                  </a:lnTo>
                  <a:lnTo>
                    <a:pt x="94691" y="39743"/>
                  </a:lnTo>
                  <a:lnTo>
                    <a:pt x="94905" y="39779"/>
                  </a:lnTo>
                  <a:cubicBezTo>
                    <a:pt x="95048" y="39791"/>
                    <a:pt x="95191" y="39803"/>
                    <a:pt x="95334" y="39803"/>
                  </a:cubicBezTo>
                  <a:cubicBezTo>
                    <a:pt x="95477" y="39803"/>
                    <a:pt x="95619" y="39862"/>
                    <a:pt x="95762" y="39874"/>
                  </a:cubicBezTo>
                  <a:cubicBezTo>
                    <a:pt x="95893" y="39898"/>
                    <a:pt x="96048" y="39898"/>
                    <a:pt x="96179" y="39946"/>
                  </a:cubicBezTo>
                  <a:cubicBezTo>
                    <a:pt x="97286" y="40196"/>
                    <a:pt x="98334" y="40696"/>
                    <a:pt x="99227" y="41422"/>
                  </a:cubicBezTo>
                  <a:cubicBezTo>
                    <a:pt x="100096" y="42160"/>
                    <a:pt x="100799" y="43101"/>
                    <a:pt x="101263" y="44149"/>
                  </a:cubicBezTo>
                  <a:cubicBezTo>
                    <a:pt x="101680" y="45196"/>
                    <a:pt x="101870" y="46339"/>
                    <a:pt x="101787" y="47494"/>
                  </a:cubicBezTo>
                  <a:cubicBezTo>
                    <a:pt x="101727" y="48566"/>
                    <a:pt x="101370" y="49566"/>
                    <a:pt x="100846" y="50483"/>
                  </a:cubicBezTo>
                  <a:cubicBezTo>
                    <a:pt x="100263" y="51447"/>
                    <a:pt x="99251" y="52507"/>
                    <a:pt x="98286" y="53078"/>
                  </a:cubicBezTo>
                  <a:cubicBezTo>
                    <a:pt x="98060" y="53245"/>
                    <a:pt x="97774" y="53328"/>
                    <a:pt x="97536" y="53471"/>
                  </a:cubicBezTo>
                  <a:cubicBezTo>
                    <a:pt x="97405" y="53543"/>
                    <a:pt x="97262" y="53578"/>
                    <a:pt x="97131" y="53626"/>
                  </a:cubicBezTo>
                  <a:cubicBezTo>
                    <a:pt x="97001" y="53674"/>
                    <a:pt x="96870" y="53733"/>
                    <a:pt x="96739" y="53769"/>
                  </a:cubicBezTo>
                  <a:cubicBezTo>
                    <a:pt x="96596" y="53793"/>
                    <a:pt x="95119" y="54102"/>
                    <a:pt x="94572" y="54150"/>
                  </a:cubicBezTo>
                  <a:cubicBezTo>
                    <a:pt x="94504" y="54154"/>
                    <a:pt x="94416" y="54155"/>
                    <a:pt x="94320" y="54155"/>
                  </a:cubicBezTo>
                  <a:cubicBezTo>
                    <a:pt x="94128" y="54155"/>
                    <a:pt x="93909" y="54150"/>
                    <a:pt x="93774" y="54150"/>
                  </a:cubicBezTo>
                  <a:lnTo>
                    <a:pt x="19705" y="54150"/>
                  </a:lnTo>
                  <a:lnTo>
                    <a:pt x="19562" y="54114"/>
                  </a:lnTo>
                  <a:lnTo>
                    <a:pt x="19265" y="54102"/>
                  </a:lnTo>
                  <a:lnTo>
                    <a:pt x="18681" y="54126"/>
                  </a:lnTo>
                  <a:cubicBezTo>
                    <a:pt x="18288" y="54150"/>
                    <a:pt x="17895" y="54150"/>
                    <a:pt x="17514" y="54209"/>
                  </a:cubicBezTo>
                  <a:cubicBezTo>
                    <a:pt x="14383" y="54567"/>
                    <a:pt x="11335" y="55674"/>
                    <a:pt x="8716" y="57424"/>
                  </a:cubicBezTo>
                  <a:cubicBezTo>
                    <a:pt x="6120" y="59186"/>
                    <a:pt x="3953" y="61568"/>
                    <a:pt x="2417" y="64318"/>
                  </a:cubicBezTo>
                  <a:cubicBezTo>
                    <a:pt x="917" y="67080"/>
                    <a:pt x="96" y="70235"/>
                    <a:pt x="24" y="73367"/>
                  </a:cubicBezTo>
                  <a:cubicBezTo>
                    <a:pt x="0" y="73807"/>
                    <a:pt x="12" y="74010"/>
                    <a:pt x="12" y="74295"/>
                  </a:cubicBezTo>
                  <a:cubicBezTo>
                    <a:pt x="12" y="74343"/>
                    <a:pt x="12" y="74474"/>
                    <a:pt x="24" y="74557"/>
                  </a:cubicBezTo>
                  <a:lnTo>
                    <a:pt x="36" y="74855"/>
                  </a:lnTo>
                  <a:lnTo>
                    <a:pt x="60" y="75438"/>
                  </a:lnTo>
                  <a:cubicBezTo>
                    <a:pt x="84" y="75831"/>
                    <a:pt x="84" y="76224"/>
                    <a:pt x="143" y="76617"/>
                  </a:cubicBezTo>
                  <a:lnTo>
                    <a:pt x="322" y="77784"/>
                  </a:lnTo>
                  <a:cubicBezTo>
                    <a:pt x="357" y="77974"/>
                    <a:pt x="381" y="78165"/>
                    <a:pt x="429" y="78355"/>
                  </a:cubicBezTo>
                  <a:lnTo>
                    <a:pt x="560" y="78939"/>
                  </a:lnTo>
                  <a:lnTo>
                    <a:pt x="869" y="80082"/>
                  </a:lnTo>
                  <a:cubicBezTo>
                    <a:pt x="977" y="80451"/>
                    <a:pt x="1119" y="80820"/>
                    <a:pt x="1250" y="81189"/>
                  </a:cubicBezTo>
                  <a:cubicBezTo>
                    <a:pt x="1393" y="81558"/>
                    <a:pt x="1512" y="81939"/>
                    <a:pt x="1691" y="82296"/>
                  </a:cubicBezTo>
                  <a:cubicBezTo>
                    <a:pt x="2977" y="85166"/>
                    <a:pt x="4929" y="87737"/>
                    <a:pt x="7382" y="89702"/>
                  </a:cubicBezTo>
                  <a:cubicBezTo>
                    <a:pt x="9835" y="91655"/>
                    <a:pt x="12764" y="93048"/>
                    <a:pt x="15859" y="93655"/>
                  </a:cubicBezTo>
                  <a:lnTo>
                    <a:pt x="17026" y="93845"/>
                  </a:lnTo>
                  <a:lnTo>
                    <a:pt x="17610" y="93929"/>
                  </a:lnTo>
                  <a:cubicBezTo>
                    <a:pt x="17812" y="93952"/>
                    <a:pt x="18003" y="93952"/>
                    <a:pt x="18193" y="93964"/>
                  </a:cubicBezTo>
                  <a:lnTo>
                    <a:pt x="19372" y="94024"/>
                  </a:lnTo>
                  <a:lnTo>
                    <a:pt x="19669" y="94036"/>
                  </a:lnTo>
                  <a:lnTo>
                    <a:pt x="94643" y="94036"/>
                  </a:lnTo>
                  <a:lnTo>
                    <a:pt x="94869" y="94048"/>
                  </a:lnTo>
                  <a:cubicBezTo>
                    <a:pt x="95024" y="94060"/>
                    <a:pt x="95167" y="94072"/>
                    <a:pt x="95310" y="94072"/>
                  </a:cubicBezTo>
                  <a:cubicBezTo>
                    <a:pt x="95381" y="94072"/>
                    <a:pt x="95453" y="94083"/>
                    <a:pt x="95524" y="94095"/>
                  </a:cubicBezTo>
                  <a:lnTo>
                    <a:pt x="95727" y="94131"/>
                  </a:lnTo>
                  <a:cubicBezTo>
                    <a:pt x="95869" y="94155"/>
                    <a:pt x="96012" y="94167"/>
                    <a:pt x="96155" y="94191"/>
                  </a:cubicBezTo>
                  <a:cubicBezTo>
                    <a:pt x="96703" y="94345"/>
                    <a:pt x="97251" y="94476"/>
                    <a:pt x="97751" y="94750"/>
                  </a:cubicBezTo>
                  <a:cubicBezTo>
                    <a:pt x="98286" y="94976"/>
                    <a:pt x="98739" y="95322"/>
                    <a:pt x="99203" y="95655"/>
                  </a:cubicBezTo>
                  <a:cubicBezTo>
                    <a:pt x="99620" y="96048"/>
                    <a:pt x="100060" y="96429"/>
                    <a:pt x="100382" y="96905"/>
                  </a:cubicBezTo>
                  <a:cubicBezTo>
                    <a:pt x="100751" y="97346"/>
                    <a:pt x="100989" y="97870"/>
                    <a:pt x="101251" y="98382"/>
                  </a:cubicBezTo>
                  <a:cubicBezTo>
                    <a:pt x="101299" y="98513"/>
                    <a:pt x="101334" y="98643"/>
                    <a:pt x="101394" y="98774"/>
                  </a:cubicBezTo>
                  <a:cubicBezTo>
                    <a:pt x="101430" y="98917"/>
                    <a:pt x="101501" y="99036"/>
                    <a:pt x="101525" y="99179"/>
                  </a:cubicBezTo>
                  <a:cubicBezTo>
                    <a:pt x="101584" y="99453"/>
                    <a:pt x="101692" y="99727"/>
                    <a:pt x="101703" y="100013"/>
                  </a:cubicBezTo>
                  <a:cubicBezTo>
                    <a:pt x="101727" y="100156"/>
                    <a:pt x="101751" y="100287"/>
                    <a:pt x="101775" y="100429"/>
                  </a:cubicBezTo>
                  <a:lnTo>
                    <a:pt x="101799" y="100870"/>
                  </a:lnTo>
                  <a:lnTo>
                    <a:pt x="101823" y="101084"/>
                  </a:lnTo>
                  <a:lnTo>
                    <a:pt x="101834" y="101191"/>
                  </a:lnTo>
                  <a:lnTo>
                    <a:pt x="101834" y="101299"/>
                  </a:lnTo>
                  <a:cubicBezTo>
                    <a:pt x="101834" y="101334"/>
                    <a:pt x="101823" y="101358"/>
                    <a:pt x="101823" y="101370"/>
                  </a:cubicBezTo>
                  <a:cubicBezTo>
                    <a:pt x="101811" y="101513"/>
                    <a:pt x="101799" y="101656"/>
                    <a:pt x="101787" y="101799"/>
                  </a:cubicBezTo>
                  <a:cubicBezTo>
                    <a:pt x="101811" y="102096"/>
                    <a:pt x="101715" y="102370"/>
                    <a:pt x="101692" y="102656"/>
                  </a:cubicBezTo>
                  <a:cubicBezTo>
                    <a:pt x="101692" y="102799"/>
                    <a:pt x="101632" y="102930"/>
                    <a:pt x="101596" y="103073"/>
                  </a:cubicBezTo>
                  <a:cubicBezTo>
                    <a:pt x="101561" y="103204"/>
                    <a:pt x="101525" y="103346"/>
                    <a:pt x="101501" y="103477"/>
                  </a:cubicBezTo>
                  <a:cubicBezTo>
                    <a:pt x="101144" y="104561"/>
                    <a:pt x="100537" y="105561"/>
                    <a:pt x="99739" y="106383"/>
                  </a:cubicBezTo>
                  <a:cubicBezTo>
                    <a:pt x="98917" y="107192"/>
                    <a:pt x="97917" y="107799"/>
                    <a:pt x="96846" y="108157"/>
                  </a:cubicBezTo>
                  <a:cubicBezTo>
                    <a:pt x="96715" y="108204"/>
                    <a:pt x="96572" y="108216"/>
                    <a:pt x="96429" y="108264"/>
                  </a:cubicBezTo>
                  <a:cubicBezTo>
                    <a:pt x="96298" y="108288"/>
                    <a:pt x="96167" y="108359"/>
                    <a:pt x="96024" y="108359"/>
                  </a:cubicBezTo>
                  <a:cubicBezTo>
                    <a:pt x="95881" y="108383"/>
                    <a:pt x="95738" y="108395"/>
                    <a:pt x="95596" y="108419"/>
                  </a:cubicBezTo>
                  <a:cubicBezTo>
                    <a:pt x="95524" y="108430"/>
                    <a:pt x="95453" y="108454"/>
                    <a:pt x="95381" y="108454"/>
                  </a:cubicBezTo>
                  <a:lnTo>
                    <a:pt x="95167" y="108466"/>
                  </a:lnTo>
                  <a:cubicBezTo>
                    <a:pt x="95024" y="108466"/>
                    <a:pt x="94881" y="108466"/>
                    <a:pt x="94738" y="108478"/>
                  </a:cubicBezTo>
                  <a:cubicBezTo>
                    <a:pt x="94691" y="108478"/>
                    <a:pt x="94512" y="108466"/>
                    <a:pt x="94393" y="108466"/>
                  </a:cubicBezTo>
                  <a:lnTo>
                    <a:pt x="71283" y="108466"/>
                  </a:lnTo>
                  <a:lnTo>
                    <a:pt x="70985" y="108490"/>
                  </a:lnTo>
                  <a:lnTo>
                    <a:pt x="70402" y="108526"/>
                  </a:lnTo>
                  <a:cubicBezTo>
                    <a:pt x="70009" y="108538"/>
                    <a:pt x="69616" y="108561"/>
                    <a:pt x="69235" y="108597"/>
                  </a:cubicBezTo>
                  <a:lnTo>
                    <a:pt x="68068" y="108764"/>
                  </a:lnTo>
                  <a:cubicBezTo>
                    <a:pt x="67675" y="108835"/>
                    <a:pt x="67283" y="108883"/>
                    <a:pt x="66902" y="108990"/>
                  </a:cubicBezTo>
                  <a:cubicBezTo>
                    <a:pt x="66140" y="109181"/>
                    <a:pt x="65366" y="109359"/>
                    <a:pt x="64639" y="109657"/>
                  </a:cubicBezTo>
                  <a:cubicBezTo>
                    <a:pt x="64270" y="109788"/>
                    <a:pt x="63889" y="109919"/>
                    <a:pt x="63532" y="110073"/>
                  </a:cubicBezTo>
                  <a:lnTo>
                    <a:pt x="62460" y="110585"/>
                  </a:lnTo>
                  <a:lnTo>
                    <a:pt x="61937" y="110847"/>
                  </a:lnTo>
                  <a:cubicBezTo>
                    <a:pt x="61758" y="110931"/>
                    <a:pt x="61591" y="111038"/>
                    <a:pt x="61425" y="111145"/>
                  </a:cubicBezTo>
                  <a:lnTo>
                    <a:pt x="60413" y="111752"/>
                  </a:lnTo>
                  <a:cubicBezTo>
                    <a:pt x="60079" y="111967"/>
                    <a:pt x="59782" y="112217"/>
                    <a:pt x="59460" y="112443"/>
                  </a:cubicBezTo>
                  <a:cubicBezTo>
                    <a:pt x="59151" y="112681"/>
                    <a:pt x="58817" y="112907"/>
                    <a:pt x="58531" y="113169"/>
                  </a:cubicBezTo>
                  <a:cubicBezTo>
                    <a:pt x="58079" y="113586"/>
                    <a:pt x="57603" y="114003"/>
                    <a:pt x="57174" y="114443"/>
                  </a:cubicBezTo>
                  <a:cubicBezTo>
                    <a:pt x="57115" y="114503"/>
                    <a:pt x="57043" y="114586"/>
                    <a:pt x="56960" y="114681"/>
                  </a:cubicBezTo>
                  <a:cubicBezTo>
                    <a:pt x="56912" y="114717"/>
                    <a:pt x="56876" y="114765"/>
                    <a:pt x="56841" y="114800"/>
                  </a:cubicBezTo>
                  <a:cubicBezTo>
                    <a:pt x="56567" y="115110"/>
                    <a:pt x="56234" y="115479"/>
                    <a:pt x="56055" y="115681"/>
                  </a:cubicBezTo>
                  <a:lnTo>
                    <a:pt x="55341" y="116622"/>
                  </a:lnTo>
                  <a:lnTo>
                    <a:pt x="54995" y="117098"/>
                  </a:lnTo>
                  <a:cubicBezTo>
                    <a:pt x="54876" y="117253"/>
                    <a:pt x="54781" y="117432"/>
                    <a:pt x="54674" y="117586"/>
                  </a:cubicBezTo>
                  <a:lnTo>
                    <a:pt x="54067" y="118598"/>
                  </a:lnTo>
                  <a:cubicBezTo>
                    <a:pt x="53864" y="118944"/>
                    <a:pt x="53709" y="119301"/>
                    <a:pt x="53531" y="119658"/>
                  </a:cubicBezTo>
                  <a:cubicBezTo>
                    <a:pt x="53364" y="120015"/>
                    <a:pt x="53174" y="120360"/>
                    <a:pt x="53043" y="120730"/>
                  </a:cubicBezTo>
                  <a:lnTo>
                    <a:pt x="52638" y="121837"/>
                  </a:lnTo>
                  <a:cubicBezTo>
                    <a:pt x="52566" y="122027"/>
                    <a:pt x="52495" y="122206"/>
                    <a:pt x="52447" y="122396"/>
                  </a:cubicBezTo>
                  <a:lnTo>
                    <a:pt x="52293" y="122968"/>
                  </a:lnTo>
                  <a:lnTo>
                    <a:pt x="51995" y="124111"/>
                  </a:lnTo>
                  <a:cubicBezTo>
                    <a:pt x="51923" y="124504"/>
                    <a:pt x="51864" y="124897"/>
                    <a:pt x="51804" y="125278"/>
                  </a:cubicBezTo>
                  <a:cubicBezTo>
                    <a:pt x="51757" y="125671"/>
                    <a:pt x="51673" y="126064"/>
                    <a:pt x="51662" y="126445"/>
                  </a:cubicBezTo>
                  <a:lnTo>
                    <a:pt x="51578" y="127623"/>
                  </a:lnTo>
                  <a:lnTo>
                    <a:pt x="51531" y="128207"/>
                  </a:lnTo>
                  <a:lnTo>
                    <a:pt x="51531" y="128600"/>
                  </a:lnTo>
                  <a:lnTo>
                    <a:pt x="51531" y="129409"/>
                  </a:lnTo>
                  <a:lnTo>
                    <a:pt x="51531" y="131017"/>
                  </a:lnTo>
                  <a:lnTo>
                    <a:pt x="51531" y="143887"/>
                  </a:lnTo>
                  <a:lnTo>
                    <a:pt x="64187" y="143887"/>
                  </a:lnTo>
                  <a:lnTo>
                    <a:pt x="64187" y="131017"/>
                  </a:lnTo>
                  <a:lnTo>
                    <a:pt x="64187" y="129409"/>
                  </a:lnTo>
                  <a:lnTo>
                    <a:pt x="64187" y="128600"/>
                  </a:lnTo>
                  <a:lnTo>
                    <a:pt x="64187" y="128207"/>
                  </a:lnTo>
                  <a:lnTo>
                    <a:pt x="64163" y="127980"/>
                  </a:lnTo>
                  <a:cubicBezTo>
                    <a:pt x="64175" y="127838"/>
                    <a:pt x="64163" y="127695"/>
                    <a:pt x="64163" y="127540"/>
                  </a:cubicBezTo>
                  <a:cubicBezTo>
                    <a:pt x="64163" y="127397"/>
                    <a:pt x="64211" y="127266"/>
                    <a:pt x="64223" y="127123"/>
                  </a:cubicBezTo>
                  <a:cubicBezTo>
                    <a:pt x="64246" y="126980"/>
                    <a:pt x="64246" y="126837"/>
                    <a:pt x="64282" y="126695"/>
                  </a:cubicBezTo>
                  <a:cubicBezTo>
                    <a:pt x="64318" y="126564"/>
                    <a:pt x="64354" y="126421"/>
                    <a:pt x="64389" y="126290"/>
                  </a:cubicBezTo>
                  <a:cubicBezTo>
                    <a:pt x="64663" y="125194"/>
                    <a:pt x="65508" y="123909"/>
                    <a:pt x="66282" y="123063"/>
                  </a:cubicBezTo>
                  <a:cubicBezTo>
                    <a:pt x="66401" y="122956"/>
                    <a:pt x="66532" y="122849"/>
                    <a:pt x="66651" y="122730"/>
                  </a:cubicBezTo>
                  <a:cubicBezTo>
                    <a:pt x="66747" y="122623"/>
                    <a:pt x="66878" y="122563"/>
                    <a:pt x="66985" y="122468"/>
                  </a:cubicBezTo>
                  <a:cubicBezTo>
                    <a:pt x="67104" y="122396"/>
                    <a:pt x="67211" y="122289"/>
                    <a:pt x="67330" y="122218"/>
                  </a:cubicBezTo>
                  <a:cubicBezTo>
                    <a:pt x="67461" y="122146"/>
                    <a:pt x="67580" y="122075"/>
                    <a:pt x="67699" y="122004"/>
                  </a:cubicBezTo>
                  <a:cubicBezTo>
                    <a:pt x="67759" y="121956"/>
                    <a:pt x="67818" y="121920"/>
                    <a:pt x="67878" y="121884"/>
                  </a:cubicBezTo>
                  <a:lnTo>
                    <a:pt x="68080" y="121801"/>
                  </a:lnTo>
                  <a:cubicBezTo>
                    <a:pt x="68211" y="121742"/>
                    <a:pt x="68330" y="121670"/>
                    <a:pt x="68461" y="121611"/>
                  </a:cubicBezTo>
                  <a:lnTo>
                    <a:pt x="68866" y="121468"/>
                  </a:lnTo>
                  <a:cubicBezTo>
                    <a:pt x="69116" y="121349"/>
                    <a:pt x="69402" y="121301"/>
                    <a:pt x="69676" y="121218"/>
                  </a:cubicBezTo>
                  <a:cubicBezTo>
                    <a:pt x="69807" y="121170"/>
                    <a:pt x="69950" y="121170"/>
                    <a:pt x="70092" y="121146"/>
                  </a:cubicBezTo>
                  <a:cubicBezTo>
                    <a:pt x="70235" y="121122"/>
                    <a:pt x="70378" y="121099"/>
                    <a:pt x="70521" y="121075"/>
                  </a:cubicBezTo>
                  <a:cubicBezTo>
                    <a:pt x="70664" y="121075"/>
                    <a:pt x="70807" y="121063"/>
                    <a:pt x="70950" y="121063"/>
                  </a:cubicBezTo>
                  <a:lnTo>
                    <a:pt x="71164" y="121015"/>
                  </a:lnTo>
                  <a:lnTo>
                    <a:pt x="71283" y="120968"/>
                  </a:lnTo>
                  <a:lnTo>
                    <a:pt x="94393" y="120968"/>
                  </a:lnTo>
                  <a:cubicBezTo>
                    <a:pt x="94516" y="120968"/>
                    <a:pt x="94603" y="120994"/>
                    <a:pt x="94760" y="120994"/>
                  </a:cubicBezTo>
                  <a:cubicBezTo>
                    <a:pt x="94787" y="120994"/>
                    <a:pt x="94815" y="120993"/>
                    <a:pt x="94845" y="120991"/>
                  </a:cubicBezTo>
                  <a:lnTo>
                    <a:pt x="96024" y="120956"/>
                  </a:lnTo>
                  <a:lnTo>
                    <a:pt x="96608" y="120932"/>
                  </a:lnTo>
                  <a:cubicBezTo>
                    <a:pt x="96810" y="120908"/>
                    <a:pt x="97001" y="120884"/>
                    <a:pt x="97191" y="120861"/>
                  </a:cubicBezTo>
                  <a:lnTo>
                    <a:pt x="98358" y="120682"/>
                  </a:lnTo>
                  <a:cubicBezTo>
                    <a:pt x="98751" y="120622"/>
                    <a:pt x="99132" y="120503"/>
                    <a:pt x="99513" y="120420"/>
                  </a:cubicBezTo>
                  <a:cubicBezTo>
                    <a:pt x="99894" y="120313"/>
                    <a:pt x="100275" y="120229"/>
                    <a:pt x="100656" y="120099"/>
                  </a:cubicBezTo>
                  <a:cubicBezTo>
                    <a:pt x="103656" y="119134"/>
                    <a:pt x="106406" y="117443"/>
                    <a:pt x="108633" y="115229"/>
                  </a:cubicBezTo>
                  <a:cubicBezTo>
                    <a:pt x="110836" y="112990"/>
                    <a:pt x="112514" y="110228"/>
                    <a:pt x="113467" y="107228"/>
                  </a:cubicBezTo>
                  <a:cubicBezTo>
                    <a:pt x="113574" y="106847"/>
                    <a:pt x="113669" y="106466"/>
                    <a:pt x="113776" y="106085"/>
                  </a:cubicBezTo>
                  <a:cubicBezTo>
                    <a:pt x="113860" y="105692"/>
                    <a:pt x="113979" y="105323"/>
                    <a:pt x="114026" y="104930"/>
                  </a:cubicBezTo>
                  <a:cubicBezTo>
                    <a:pt x="114146" y="104144"/>
                    <a:pt x="114288" y="103370"/>
                    <a:pt x="114300" y="102584"/>
                  </a:cubicBezTo>
                  <a:lnTo>
                    <a:pt x="114348" y="101418"/>
                  </a:lnTo>
                  <a:cubicBezTo>
                    <a:pt x="114348" y="101358"/>
                    <a:pt x="114336" y="101322"/>
                    <a:pt x="114336" y="101287"/>
                  </a:cubicBezTo>
                  <a:lnTo>
                    <a:pt x="114336" y="101191"/>
                  </a:lnTo>
                  <a:lnTo>
                    <a:pt x="114336" y="100906"/>
                  </a:lnTo>
                  <a:lnTo>
                    <a:pt x="114324" y="100310"/>
                  </a:lnTo>
                  <a:cubicBezTo>
                    <a:pt x="114300" y="99929"/>
                    <a:pt x="114288" y="99536"/>
                    <a:pt x="114253" y="99144"/>
                  </a:cubicBezTo>
                  <a:lnTo>
                    <a:pt x="114086" y="97977"/>
                  </a:lnTo>
                  <a:cubicBezTo>
                    <a:pt x="113979" y="97191"/>
                    <a:pt x="113765" y="96429"/>
                    <a:pt x="113562" y="95667"/>
                  </a:cubicBezTo>
                  <a:cubicBezTo>
                    <a:pt x="113479" y="95286"/>
                    <a:pt x="113324" y="94917"/>
                    <a:pt x="113193" y="94548"/>
                  </a:cubicBezTo>
                  <a:cubicBezTo>
                    <a:pt x="113062" y="94179"/>
                    <a:pt x="112931" y="93810"/>
                    <a:pt x="112776" y="93440"/>
                  </a:cubicBezTo>
                  <a:cubicBezTo>
                    <a:pt x="112121" y="92012"/>
                    <a:pt x="111371" y="90619"/>
                    <a:pt x="110407" y="89369"/>
                  </a:cubicBezTo>
                  <a:cubicBezTo>
                    <a:pt x="109478" y="88095"/>
                    <a:pt x="108359" y="86987"/>
                    <a:pt x="107168" y="85963"/>
                  </a:cubicBezTo>
                  <a:cubicBezTo>
                    <a:pt x="105930" y="84999"/>
                    <a:pt x="104621" y="84106"/>
                    <a:pt x="103192" y="83451"/>
                  </a:cubicBezTo>
                  <a:cubicBezTo>
                    <a:pt x="101787" y="82737"/>
                    <a:pt x="100263" y="82272"/>
                    <a:pt x="98727" y="81915"/>
                  </a:cubicBezTo>
                  <a:cubicBezTo>
                    <a:pt x="98346" y="81844"/>
                    <a:pt x="97953" y="81784"/>
                    <a:pt x="97560" y="81725"/>
                  </a:cubicBezTo>
                  <a:lnTo>
                    <a:pt x="96977" y="81641"/>
                  </a:lnTo>
                  <a:cubicBezTo>
                    <a:pt x="96786" y="81606"/>
                    <a:pt x="96596" y="81582"/>
                    <a:pt x="96393" y="81582"/>
                  </a:cubicBezTo>
                  <a:lnTo>
                    <a:pt x="95226" y="81534"/>
                  </a:lnTo>
                  <a:lnTo>
                    <a:pt x="94643" y="81522"/>
                  </a:lnTo>
                  <a:lnTo>
                    <a:pt x="19872" y="81522"/>
                  </a:lnTo>
                  <a:lnTo>
                    <a:pt x="19693" y="81510"/>
                  </a:lnTo>
                  <a:lnTo>
                    <a:pt x="19574" y="81499"/>
                  </a:lnTo>
                  <a:cubicBezTo>
                    <a:pt x="19431" y="81487"/>
                    <a:pt x="19288" y="81475"/>
                    <a:pt x="19146" y="81463"/>
                  </a:cubicBezTo>
                  <a:cubicBezTo>
                    <a:pt x="19074" y="81463"/>
                    <a:pt x="19003" y="81463"/>
                    <a:pt x="18931" y="81451"/>
                  </a:cubicBezTo>
                  <a:lnTo>
                    <a:pt x="18717" y="81415"/>
                  </a:lnTo>
                  <a:cubicBezTo>
                    <a:pt x="18586" y="81391"/>
                    <a:pt x="18443" y="81368"/>
                    <a:pt x="18300" y="81356"/>
                  </a:cubicBezTo>
                  <a:cubicBezTo>
                    <a:pt x="17181" y="81129"/>
                    <a:pt x="16145" y="80629"/>
                    <a:pt x="15240" y="79915"/>
                  </a:cubicBezTo>
                  <a:cubicBezTo>
                    <a:pt x="14335" y="79213"/>
                    <a:pt x="13633" y="78260"/>
                    <a:pt x="13169" y="77224"/>
                  </a:cubicBezTo>
                  <a:cubicBezTo>
                    <a:pt x="13085" y="77105"/>
                    <a:pt x="13061" y="76962"/>
                    <a:pt x="13014" y="76831"/>
                  </a:cubicBezTo>
                  <a:cubicBezTo>
                    <a:pt x="12966" y="76700"/>
                    <a:pt x="12907" y="76569"/>
                    <a:pt x="12859" y="76426"/>
                  </a:cubicBezTo>
                  <a:cubicBezTo>
                    <a:pt x="12835" y="76296"/>
                    <a:pt x="12800" y="76153"/>
                    <a:pt x="12764" y="76022"/>
                  </a:cubicBezTo>
                  <a:lnTo>
                    <a:pt x="12704" y="75819"/>
                  </a:lnTo>
                  <a:cubicBezTo>
                    <a:pt x="12692" y="75748"/>
                    <a:pt x="12680" y="75676"/>
                    <a:pt x="12680" y="75605"/>
                  </a:cubicBezTo>
                  <a:cubicBezTo>
                    <a:pt x="12657" y="75462"/>
                    <a:pt x="12633" y="75319"/>
                    <a:pt x="12609" y="75176"/>
                  </a:cubicBezTo>
                  <a:cubicBezTo>
                    <a:pt x="12573" y="75045"/>
                    <a:pt x="12597" y="74891"/>
                    <a:pt x="12585" y="74748"/>
                  </a:cubicBezTo>
                  <a:lnTo>
                    <a:pt x="12549" y="74295"/>
                  </a:lnTo>
                  <a:cubicBezTo>
                    <a:pt x="12549" y="74033"/>
                    <a:pt x="12549" y="73700"/>
                    <a:pt x="12561" y="73617"/>
                  </a:cubicBezTo>
                  <a:cubicBezTo>
                    <a:pt x="12597" y="72462"/>
                    <a:pt x="12895" y="71343"/>
                    <a:pt x="13431" y="70342"/>
                  </a:cubicBezTo>
                  <a:cubicBezTo>
                    <a:pt x="13990" y="69354"/>
                    <a:pt x="14776" y="68473"/>
                    <a:pt x="15717" y="67830"/>
                  </a:cubicBezTo>
                  <a:cubicBezTo>
                    <a:pt x="16681" y="67199"/>
                    <a:pt x="17764" y="66806"/>
                    <a:pt x="18896" y="66663"/>
                  </a:cubicBezTo>
                  <a:cubicBezTo>
                    <a:pt x="19038" y="66640"/>
                    <a:pt x="19181" y="66651"/>
                    <a:pt x="19324" y="66640"/>
                  </a:cubicBezTo>
                  <a:lnTo>
                    <a:pt x="19538" y="66628"/>
                  </a:lnTo>
                  <a:lnTo>
                    <a:pt x="19646" y="66640"/>
                  </a:lnTo>
                  <a:lnTo>
                    <a:pt x="94572" y="66640"/>
                  </a:lnTo>
                  <a:lnTo>
                    <a:pt x="94679" y="66628"/>
                  </a:lnTo>
                  <a:lnTo>
                    <a:pt x="94822" y="66616"/>
                  </a:lnTo>
                  <a:lnTo>
                    <a:pt x="95119" y="66604"/>
                  </a:lnTo>
                  <a:lnTo>
                    <a:pt x="95703" y="66568"/>
                  </a:lnTo>
                  <a:cubicBezTo>
                    <a:pt x="96096" y="66544"/>
                    <a:pt x="96489" y="66544"/>
                    <a:pt x="96881" y="66485"/>
                  </a:cubicBezTo>
                  <a:lnTo>
                    <a:pt x="98048" y="66306"/>
                  </a:lnTo>
                  <a:lnTo>
                    <a:pt x="98632" y="66211"/>
                  </a:lnTo>
                  <a:lnTo>
                    <a:pt x="99203" y="66080"/>
                  </a:lnTo>
                  <a:lnTo>
                    <a:pt x="100346" y="65782"/>
                  </a:lnTo>
                  <a:cubicBezTo>
                    <a:pt x="100727" y="65675"/>
                    <a:pt x="101096" y="65520"/>
                    <a:pt x="101465" y="65389"/>
                  </a:cubicBezTo>
                  <a:cubicBezTo>
                    <a:pt x="101834" y="65247"/>
                    <a:pt x="102215" y="65127"/>
                    <a:pt x="102561" y="64961"/>
                  </a:cubicBezTo>
                  <a:cubicBezTo>
                    <a:pt x="103275" y="64616"/>
                    <a:pt x="104001" y="64306"/>
                    <a:pt x="104656" y="63877"/>
                  </a:cubicBezTo>
                  <a:cubicBezTo>
                    <a:pt x="107288" y="62318"/>
                    <a:pt x="109693" y="59960"/>
                    <a:pt x="111348" y="57365"/>
                  </a:cubicBezTo>
                  <a:cubicBezTo>
                    <a:pt x="111383" y="57317"/>
                    <a:pt x="111419" y="57257"/>
                    <a:pt x="111455" y="57198"/>
                  </a:cubicBezTo>
                  <a:cubicBezTo>
                    <a:pt x="111467" y="57174"/>
                    <a:pt x="111479" y="57150"/>
                    <a:pt x="111490" y="57138"/>
                  </a:cubicBezTo>
                  <a:lnTo>
                    <a:pt x="111490" y="57126"/>
                  </a:lnTo>
                  <a:cubicBezTo>
                    <a:pt x="113074" y="54519"/>
                    <a:pt x="114074" y="51531"/>
                    <a:pt x="114288" y="48483"/>
                  </a:cubicBezTo>
                  <a:cubicBezTo>
                    <a:pt x="114527" y="45363"/>
                    <a:pt x="114026" y="42172"/>
                    <a:pt x="112812" y="39255"/>
                  </a:cubicBezTo>
                  <a:cubicBezTo>
                    <a:pt x="111562" y="36362"/>
                    <a:pt x="109633" y="33778"/>
                    <a:pt x="107228" y="31766"/>
                  </a:cubicBezTo>
                  <a:cubicBezTo>
                    <a:pt x="104799" y="29766"/>
                    <a:pt x="101894" y="28349"/>
                    <a:pt x="98810" y="27682"/>
                  </a:cubicBezTo>
                  <a:cubicBezTo>
                    <a:pt x="98429" y="27587"/>
                    <a:pt x="98036" y="27540"/>
                    <a:pt x="97643" y="27480"/>
                  </a:cubicBezTo>
                  <a:cubicBezTo>
                    <a:pt x="97251" y="27420"/>
                    <a:pt x="96870" y="27349"/>
                    <a:pt x="96477" y="27325"/>
                  </a:cubicBezTo>
                  <a:lnTo>
                    <a:pt x="95298" y="27266"/>
                  </a:lnTo>
                  <a:lnTo>
                    <a:pt x="94715" y="27218"/>
                  </a:lnTo>
                  <a:lnTo>
                    <a:pt x="94298" y="27206"/>
                  </a:lnTo>
                  <a:lnTo>
                    <a:pt x="71783" y="27206"/>
                  </a:lnTo>
                  <a:cubicBezTo>
                    <a:pt x="71140" y="27206"/>
                    <a:pt x="70676" y="27182"/>
                    <a:pt x="70676" y="27182"/>
                  </a:cubicBezTo>
                  <a:cubicBezTo>
                    <a:pt x="70650" y="27185"/>
                    <a:pt x="70624" y="27186"/>
                    <a:pt x="70598" y="27186"/>
                  </a:cubicBezTo>
                  <a:cubicBezTo>
                    <a:pt x="70484" y="27186"/>
                    <a:pt x="70376" y="27166"/>
                    <a:pt x="70259" y="27147"/>
                  </a:cubicBezTo>
                  <a:cubicBezTo>
                    <a:pt x="70116" y="27123"/>
                    <a:pt x="69973" y="27111"/>
                    <a:pt x="69830" y="27087"/>
                  </a:cubicBezTo>
                  <a:lnTo>
                    <a:pt x="69426" y="26980"/>
                  </a:lnTo>
                  <a:cubicBezTo>
                    <a:pt x="69283" y="26944"/>
                    <a:pt x="69140" y="26932"/>
                    <a:pt x="69009" y="26861"/>
                  </a:cubicBezTo>
                  <a:cubicBezTo>
                    <a:pt x="68747" y="26754"/>
                    <a:pt x="68473" y="26694"/>
                    <a:pt x="68223" y="26551"/>
                  </a:cubicBezTo>
                  <a:lnTo>
                    <a:pt x="67842" y="26361"/>
                  </a:lnTo>
                  <a:cubicBezTo>
                    <a:pt x="67723" y="26289"/>
                    <a:pt x="67604" y="26206"/>
                    <a:pt x="67473" y="26135"/>
                  </a:cubicBezTo>
                  <a:lnTo>
                    <a:pt x="67294" y="26027"/>
                  </a:lnTo>
                  <a:cubicBezTo>
                    <a:pt x="67235" y="25992"/>
                    <a:pt x="67175" y="25944"/>
                    <a:pt x="67116" y="25896"/>
                  </a:cubicBezTo>
                  <a:cubicBezTo>
                    <a:pt x="67009" y="25813"/>
                    <a:pt x="66890" y="25730"/>
                    <a:pt x="66771" y="25646"/>
                  </a:cubicBezTo>
                  <a:cubicBezTo>
                    <a:pt x="66663" y="25563"/>
                    <a:pt x="66568" y="25444"/>
                    <a:pt x="66461" y="25361"/>
                  </a:cubicBezTo>
                  <a:cubicBezTo>
                    <a:pt x="66354" y="25254"/>
                    <a:pt x="66223" y="25182"/>
                    <a:pt x="66140" y="25063"/>
                  </a:cubicBezTo>
                  <a:cubicBezTo>
                    <a:pt x="65961" y="24837"/>
                    <a:pt x="65735" y="24658"/>
                    <a:pt x="65592" y="24408"/>
                  </a:cubicBezTo>
                  <a:cubicBezTo>
                    <a:pt x="64889" y="23503"/>
                    <a:pt x="64401" y="22444"/>
                    <a:pt x="64235" y="21313"/>
                  </a:cubicBezTo>
                  <a:cubicBezTo>
                    <a:pt x="64211" y="21170"/>
                    <a:pt x="64175" y="20110"/>
                    <a:pt x="64175" y="20074"/>
                  </a:cubicBezTo>
                  <a:lnTo>
                    <a:pt x="64175" y="19979"/>
                  </a:lnTo>
                  <a:lnTo>
                    <a:pt x="64175" y="19169"/>
                  </a:lnTo>
                  <a:lnTo>
                    <a:pt x="64175" y="15895"/>
                  </a:lnTo>
                  <a:lnTo>
                    <a:pt x="66890" y="15895"/>
                  </a:lnTo>
                  <a:lnTo>
                    <a:pt x="57841" y="0"/>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6"/>
            <p:cNvSpPr/>
            <p:nvPr/>
          </p:nvSpPr>
          <p:spPr>
            <a:xfrm>
              <a:off x="3124740" y="1467244"/>
              <a:ext cx="2847490" cy="3675956"/>
            </a:xfrm>
            <a:custGeom>
              <a:rect b="b" l="l" r="r" t="t"/>
              <a:pathLst>
                <a:path extrusionOk="0" h="132970" w="103002">
                  <a:moveTo>
                    <a:pt x="51507" y="1"/>
                  </a:moveTo>
                  <a:lnTo>
                    <a:pt x="51507" y="3727"/>
                  </a:lnTo>
                  <a:lnTo>
                    <a:pt x="52757" y="3727"/>
                  </a:lnTo>
                  <a:lnTo>
                    <a:pt x="52757" y="1"/>
                  </a:lnTo>
                  <a:close/>
                  <a:moveTo>
                    <a:pt x="51507" y="7442"/>
                  </a:moveTo>
                  <a:lnTo>
                    <a:pt x="51507" y="9180"/>
                  </a:lnTo>
                  <a:cubicBezTo>
                    <a:pt x="51507" y="9883"/>
                    <a:pt x="51566" y="10573"/>
                    <a:pt x="51662" y="11252"/>
                  </a:cubicBezTo>
                  <a:lnTo>
                    <a:pt x="52888" y="11073"/>
                  </a:lnTo>
                  <a:cubicBezTo>
                    <a:pt x="52793" y="10454"/>
                    <a:pt x="52757" y="9823"/>
                    <a:pt x="52757" y="9180"/>
                  </a:cubicBezTo>
                  <a:lnTo>
                    <a:pt x="52757" y="7442"/>
                  </a:lnTo>
                  <a:close/>
                  <a:moveTo>
                    <a:pt x="53888" y="14467"/>
                  </a:moveTo>
                  <a:lnTo>
                    <a:pt x="52757" y="14979"/>
                  </a:lnTo>
                  <a:cubicBezTo>
                    <a:pt x="53293" y="16157"/>
                    <a:pt x="53995" y="17265"/>
                    <a:pt x="54840" y="18265"/>
                  </a:cubicBezTo>
                  <a:lnTo>
                    <a:pt x="55781" y="17455"/>
                  </a:lnTo>
                  <a:cubicBezTo>
                    <a:pt x="55019" y="16550"/>
                    <a:pt x="54376" y="15550"/>
                    <a:pt x="53888" y="14467"/>
                  </a:cubicBezTo>
                  <a:close/>
                  <a:moveTo>
                    <a:pt x="58424" y="19812"/>
                  </a:moveTo>
                  <a:lnTo>
                    <a:pt x="57734" y="20848"/>
                  </a:lnTo>
                  <a:cubicBezTo>
                    <a:pt x="58817" y="21575"/>
                    <a:pt x="59984" y="22146"/>
                    <a:pt x="61222" y="22551"/>
                  </a:cubicBezTo>
                  <a:lnTo>
                    <a:pt x="61603" y="21360"/>
                  </a:lnTo>
                  <a:cubicBezTo>
                    <a:pt x="60484" y="21003"/>
                    <a:pt x="59412" y="20479"/>
                    <a:pt x="58424" y="19812"/>
                  </a:cubicBezTo>
                  <a:close/>
                  <a:moveTo>
                    <a:pt x="65092" y="21979"/>
                  </a:moveTo>
                  <a:lnTo>
                    <a:pt x="65056" y="23218"/>
                  </a:lnTo>
                  <a:cubicBezTo>
                    <a:pt x="65211" y="23218"/>
                    <a:pt x="65378" y="23230"/>
                    <a:pt x="65544" y="23230"/>
                  </a:cubicBezTo>
                  <a:lnTo>
                    <a:pt x="68795" y="23230"/>
                  </a:lnTo>
                  <a:lnTo>
                    <a:pt x="68795" y="21979"/>
                  </a:lnTo>
                  <a:close/>
                  <a:moveTo>
                    <a:pt x="72521" y="21979"/>
                  </a:moveTo>
                  <a:lnTo>
                    <a:pt x="72521" y="23230"/>
                  </a:lnTo>
                  <a:lnTo>
                    <a:pt x="76248" y="23230"/>
                  </a:lnTo>
                  <a:lnTo>
                    <a:pt x="76248" y="21979"/>
                  </a:lnTo>
                  <a:close/>
                  <a:moveTo>
                    <a:pt x="79975" y="21979"/>
                  </a:moveTo>
                  <a:lnTo>
                    <a:pt x="79975" y="23230"/>
                  </a:lnTo>
                  <a:lnTo>
                    <a:pt x="83689" y="23230"/>
                  </a:lnTo>
                  <a:lnTo>
                    <a:pt x="83689" y="21979"/>
                  </a:lnTo>
                  <a:close/>
                  <a:moveTo>
                    <a:pt x="87416" y="21979"/>
                  </a:moveTo>
                  <a:lnTo>
                    <a:pt x="87416" y="23230"/>
                  </a:lnTo>
                  <a:lnTo>
                    <a:pt x="88952" y="23230"/>
                  </a:lnTo>
                  <a:cubicBezTo>
                    <a:pt x="89654" y="23230"/>
                    <a:pt x="90357" y="23277"/>
                    <a:pt x="91035" y="23396"/>
                  </a:cubicBezTo>
                  <a:lnTo>
                    <a:pt x="91238" y="22170"/>
                  </a:lnTo>
                  <a:cubicBezTo>
                    <a:pt x="90488" y="22039"/>
                    <a:pt x="89726" y="21979"/>
                    <a:pt x="88952" y="21979"/>
                  </a:cubicBezTo>
                  <a:close/>
                  <a:moveTo>
                    <a:pt x="94941" y="23313"/>
                  </a:moveTo>
                  <a:lnTo>
                    <a:pt x="94417" y="24444"/>
                  </a:lnTo>
                  <a:cubicBezTo>
                    <a:pt x="95488" y="24944"/>
                    <a:pt x="96477" y="25599"/>
                    <a:pt x="97370" y="26385"/>
                  </a:cubicBezTo>
                  <a:lnTo>
                    <a:pt x="98191" y="25444"/>
                  </a:lnTo>
                  <a:cubicBezTo>
                    <a:pt x="97215" y="24587"/>
                    <a:pt x="96119" y="23873"/>
                    <a:pt x="94941" y="23313"/>
                  </a:cubicBezTo>
                  <a:close/>
                  <a:moveTo>
                    <a:pt x="100739" y="28373"/>
                  </a:moveTo>
                  <a:lnTo>
                    <a:pt x="99691" y="29052"/>
                  </a:lnTo>
                  <a:cubicBezTo>
                    <a:pt x="100346" y="30052"/>
                    <a:pt x="100846" y="31135"/>
                    <a:pt x="101192" y="32266"/>
                  </a:cubicBezTo>
                  <a:lnTo>
                    <a:pt x="102382" y="31897"/>
                  </a:lnTo>
                  <a:cubicBezTo>
                    <a:pt x="102001" y="30659"/>
                    <a:pt x="101442" y="29468"/>
                    <a:pt x="100739" y="28373"/>
                  </a:cubicBezTo>
                  <a:close/>
                  <a:moveTo>
                    <a:pt x="102989" y="35731"/>
                  </a:moveTo>
                  <a:lnTo>
                    <a:pt x="101751" y="35755"/>
                  </a:lnTo>
                  <a:cubicBezTo>
                    <a:pt x="101751" y="35850"/>
                    <a:pt x="101751" y="35934"/>
                    <a:pt x="101751" y="36017"/>
                  </a:cubicBezTo>
                  <a:cubicBezTo>
                    <a:pt x="101751" y="37124"/>
                    <a:pt x="101608" y="38220"/>
                    <a:pt x="101334" y="39267"/>
                  </a:cubicBezTo>
                  <a:lnTo>
                    <a:pt x="102537" y="39589"/>
                  </a:lnTo>
                  <a:cubicBezTo>
                    <a:pt x="102846" y="38434"/>
                    <a:pt x="103001" y="37231"/>
                    <a:pt x="103001" y="36017"/>
                  </a:cubicBezTo>
                  <a:cubicBezTo>
                    <a:pt x="103001" y="35922"/>
                    <a:pt x="102989" y="35826"/>
                    <a:pt x="102989" y="35731"/>
                  </a:cubicBezTo>
                  <a:close/>
                  <a:moveTo>
                    <a:pt x="99977" y="42541"/>
                  </a:moveTo>
                  <a:cubicBezTo>
                    <a:pt x="99370" y="43553"/>
                    <a:pt x="98620" y="44482"/>
                    <a:pt x="97763" y="45304"/>
                  </a:cubicBezTo>
                  <a:lnTo>
                    <a:pt x="98620" y="46209"/>
                  </a:lnTo>
                  <a:cubicBezTo>
                    <a:pt x="99560" y="45316"/>
                    <a:pt x="100382" y="44292"/>
                    <a:pt x="101037" y="43172"/>
                  </a:cubicBezTo>
                  <a:lnTo>
                    <a:pt x="99977" y="42541"/>
                  </a:lnTo>
                  <a:close/>
                  <a:moveTo>
                    <a:pt x="94881" y="47363"/>
                  </a:moveTo>
                  <a:cubicBezTo>
                    <a:pt x="93833" y="47911"/>
                    <a:pt x="92714" y="48316"/>
                    <a:pt x="91547" y="48554"/>
                  </a:cubicBezTo>
                  <a:lnTo>
                    <a:pt x="91797" y="49769"/>
                  </a:lnTo>
                  <a:cubicBezTo>
                    <a:pt x="93071" y="49507"/>
                    <a:pt x="94310" y="49066"/>
                    <a:pt x="95465" y="48471"/>
                  </a:cubicBezTo>
                  <a:lnTo>
                    <a:pt x="94881" y="47363"/>
                  </a:lnTo>
                  <a:close/>
                  <a:moveTo>
                    <a:pt x="17205" y="48816"/>
                  </a:moveTo>
                  <a:lnTo>
                    <a:pt x="17205" y="50054"/>
                  </a:lnTo>
                  <a:lnTo>
                    <a:pt x="20931" y="50054"/>
                  </a:lnTo>
                  <a:lnTo>
                    <a:pt x="20931" y="48816"/>
                  </a:lnTo>
                  <a:close/>
                  <a:moveTo>
                    <a:pt x="24658" y="48816"/>
                  </a:moveTo>
                  <a:lnTo>
                    <a:pt x="24658" y="50054"/>
                  </a:lnTo>
                  <a:lnTo>
                    <a:pt x="28373" y="50054"/>
                  </a:lnTo>
                  <a:lnTo>
                    <a:pt x="28373" y="48816"/>
                  </a:lnTo>
                  <a:close/>
                  <a:moveTo>
                    <a:pt x="32100" y="48816"/>
                  </a:moveTo>
                  <a:lnTo>
                    <a:pt x="32100" y="50054"/>
                  </a:lnTo>
                  <a:lnTo>
                    <a:pt x="35826" y="50054"/>
                  </a:lnTo>
                  <a:lnTo>
                    <a:pt x="35826" y="48816"/>
                  </a:lnTo>
                  <a:close/>
                  <a:moveTo>
                    <a:pt x="39553" y="48816"/>
                  </a:moveTo>
                  <a:lnTo>
                    <a:pt x="39553" y="50054"/>
                  </a:lnTo>
                  <a:lnTo>
                    <a:pt x="43280" y="50054"/>
                  </a:lnTo>
                  <a:lnTo>
                    <a:pt x="43280" y="48816"/>
                  </a:lnTo>
                  <a:close/>
                  <a:moveTo>
                    <a:pt x="47006" y="48816"/>
                  </a:moveTo>
                  <a:lnTo>
                    <a:pt x="47006" y="50054"/>
                  </a:lnTo>
                  <a:lnTo>
                    <a:pt x="50721" y="50054"/>
                  </a:lnTo>
                  <a:lnTo>
                    <a:pt x="50721" y="48816"/>
                  </a:lnTo>
                  <a:close/>
                  <a:moveTo>
                    <a:pt x="54448" y="48816"/>
                  </a:moveTo>
                  <a:lnTo>
                    <a:pt x="54448" y="50054"/>
                  </a:lnTo>
                  <a:lnTo>
                    <a:pt x="58174" y="50054"/>
                  </a:lnTo>
                  <a:lnTo>
                    <a:pt x="58174" y="48816"/>
                  </a:lnTo>
                  <a:close/>
                  <a:moveTo>
                    <a:pt x="61901" y="48816"/>
                  </a:moveTo>
                  <a:lnTo>
                    <a:pt x="61901" y="50054"/>
                  </a:lnTo>
                  <a:lnTo>
                    <a:pt x="65628" y="50054"/>
                  </a:lnTo>
                  <a:lnTo>
                    <a:pt x="65628" y="48816"/>
                  </a:lnTo>
                  <a:close/>
                  <a:moveTo>
                    <a:pt x="69342" y="48816"/>
                  </a:moveTo>
                  <a:lnTo>
                    <a:pt x="69342" y="50054"/>
                  </a:lnTo>
                  <a:lnTo>
                    <a:pt x="73069" y="50054"/>
                  </a:lnTo>
                  <a:lnTo>
                    <a:pt x="73069" y="48816"/>
                  </a:lnTo>
                  <a:close/>
                  <a:moveTo>
                    <a:pt x="76796" y="48816"/>
                  </a:moveTo>
                  <a:lnTo>
                    <a:pt x="76796" y="50054"/>
                  </a:lnTo>
                  <a:lnTo>
                    <a:pt x="80522" y="50054"/>
                  </a:lnTo>
                  <a:lnTo>
                    <a:pt x="80522" y="48816"/>
                  </a:lnTo>
                  <a:close/>
                  <a:moveTo>
                    <a:pt x="84249" y="48816"/>
                  </a:moveTo>
                  <a:lnTo>
                    <a:pt x="84249" y="50054"/>
                  </a:lnTo>
                  <a:lnTo>
                    <a:pt x="87976" y="50054"/>
                  </a:lnTo>
                  <a:lnTo>
                    <a:pt x="87976" y="48816"/>
                  </a:lnTo>
                  <a:close/>
                  <a:moveTo>
                    <a:pt x="13454" y="48828"/>
                  </a:moveTo>
                  <a:cubicBezTo>
                    <a:pt x="12157" y="48876"/>
                    <a:pt x="10871" y="49102"/>
                    <a:pt x="9632" y="49507"/>
                  </a:cubicBezTo>
                  <a:lnTo>
                    <a:pt x="10013" y="50685"/>
                  </a:lnTo>
                  <a:cubicBezTo>
                    <a:pt x="11145" y="50316"/>
                    <a:pt x="12311" y="50114"/>
                    <a:pt x="13502" y="50066"/>
                  </a:cubicBezTo>
                  <a:lnTo>
                    <a:pt x="13454" y="48828"/>
                  </a:lnTo>
                  <a:close/>
                  <a:moveTo>
                    <a:pt x="6144" y="51209"/>
                  </a:moveTo>
                  <a:cubicBezTo>
                    <a:pt x="5072" y="51935"/>
                    <a:pt x="4096" y="52805"/>
                    <a:pt x="3251" y="53805"/>
                  </a:cubicBezTo>
                  <a:lnTo>
                    <a:pt x="4203" y="54602"/>
                  </a:lnTo>
                  <a:cubicBezTo>
                    <a:pt x="4965" y="53698"/>
                    <a:pt x="5858" y="52900"/>
                    <a:pt x="6834" y="52233"/>
                  </a:cubicBezTo>
                  <a:lnTo>
                    <a:pt x="6144" y="51209"/>
                  </a:lnTo>
                  <a:close/>
                  <a:moveTo>
                    <a:pt x="1179" y="57091"/>
                  </a:moveTo>
                  <a:cubicBezTo>
                    <a:pt x="643" y="58270"/>
                    <a:pt x="286" y="59532"/>
                    <a:pt x="96" y="60818"/>
                  </a:cubicBezTo>
                  <a:lnTo>
                    <a:pt x="1322" y="60996"/>
                  </a:lnTo>
                  <a:cubicBezTo>
                    <a:pt x="1489" y="59817"/>
                    <a:pt x="1822" y="58674"/>
                    <a:pt x="2310" y="57603"/>
                  </a:cubicBezTo>
                  <a:lnTo>
                    <a:pt x="1179" y="57091"/>
                  </a:lnTo>
                  <a:close/>
                  <a:moveTo>
                    <a:pt x="1239" y="64568"/>
                  </a:moveTo>
                  <a:lnTo>
                    <a:pt x="0" y="64675"/>
                  </a:lnTo>
                  <a:cubicBezTo>
                    <a:pt x="107" y="65973"/>
                    <a:pt x="405" y="67247"/>
                    <a:pt x="869" y="68461"/>
                  </a:cubicBezTo>
                  <a:lnTo>
                    <a:pt x="2024" y="68021"/>
                  </a:lnTo>
                  <a:cubicBezTo>
                    <a:pt x="1608" y="66914"/>
                    <a:pt x="1346" y="65747"/>
                    <a:pt x="1239" y="64568"/>
                  </a:cubicBezTo>
                  <a:close/>
                  <a:moveTo>
                    <a:pt x="3739" y="71116"/>
                  </a:moveTo>
                  <a:lnTo>
                    <a:pt x="2751" y="71855"/>
                  </a:lnTo>
                  <a:cubicBezTo>
                    <a:pt x="3525" y="72902"/>
                    <a:pt x="4453" y="73831"/>
                    <a:pt x="5477" y="74617"/>
                  </a:cubicBezTo>
                  <a:lnTo>
                    <a:pt x="6239" y="73629"/>
                  </a:lnTo>
                  <a:cubicBezTo>
                    <a:pt x="5287" y="72902"/>
                    <a:pt x="4453" y="72057"/>
                    <a:pt x="3739" y="71116"/>
                  </a:cubicBezTo>
                  <a:close/>
                  <a:moveTo>
                    <a:pt x="9323" y="75367"/>
                  </a:moveTo>
                  <a:lnTo>
                    <a:pt x="8870" y="76522"/>
                  </a:lnTo>
                  <a:cubicBezTo>
                    <a:pt x="10073" y="76998"/>
                    <a:pt x="11347" y="77296"/>
                    <a:pt x="12645" y="77415"/>
                  </a:cubicBezTo>
                  <a:lnTo>
                    <a:pt x="12764" y="76177"/>
                  </a:lnTo>
                  <a:cubicBezTo>
                    <a:pt x="11585" y="76069"/>
                    <a:pt x="10418" y="75796"/>
                    <a:pt x="9323" y="75367"/>
                  </a:cubicBezTo>
                  <a:close/>
                  <a:moveTo>
                    <a:pt x="16431" y="76236"/>
                  </a:moveTo>
                  <a:lnTo>
                    <a:pt x="16431" y="77486"/>
                  </a:lnTo>
                  <a:lnTo>
                    <a:pt x="20158" y="77486"/>
                  </a:lnTo>
                  <a:lnTo>
                    <a:pt x="20158" y="76236"/>
                  </a:lnTo>
                  <a:close/>
                  <a:moveTo>
                    <a:pt x="23872" y="76236"/>
                  </a:moveTo>
                  <a:lnTo>
                    <a:pt x="23872" y="77486"/>
                  </a:lnTo>
                  <a:lnTo>
                    <a:pt x="27599" y="77486"/>
                  </a:lnTo>
                  <a:lnTo>
                    <a:pt x="27599" y="76236"/>
                  </a:lnTo>
                  <a:close/>
                  <a:moveTo>
                    <a:pt x="31326" y="76236"/>
                  </a:moveTo>
                  <a:lnTo>
                    <a:pt x="31326" y="77486"/>
                  </a:lnTo>
                  <a:lnTo>
                    <a:pt x="35052" y="77486"/>
                  </a:lnTo>
                  <a:lnTo>
                    <a:pt x="35052" y="76236"/>
                  </a:lnTo>
                  <a:close/>
                  <a:moveTo>
                    <a:pt x="38779" y="76236"/>
                  </a:moveTo>
                  <a:lnTo>
                    <a:pt x="38779" y="77486"/>
                  </a:lnTo>
                  <a:lnTo>
                    <a:pt x="42494" y="77486"/>
                  </a:lnTo>
                  <a:lnTo>
                    <a:pt x="42494" y="76236"/>
                  </a:lnTo>
                  <a:close/>
                  <a:moveTo>
                    <a:pt x="46220" y="76236"/>
                  </a:moveTo>
                  <a:lnTo>
                    <a:pt x="46220" y="77486"/>
                  </a:lnTo>
                  <a:lnTo>
                    <a:pt x="49947" y="77486"/>
                  </a:lnTo>
                  <a:lnTo>
                    <a:pt x="49947" y="76236"/>
                  </a:lnTo>
                  <a:close/>
                  <a:moveTo>
                    <a:pt x="53674" y="76236"/>
                  </a:moveTo>
                  <a:lnTo>
                    <a:pt x="53674" y="77486"/>
                  </a:lnTo>
                  <a:lnTo>
                    <a:pt x="57400" y="77486"/>
                  </a:lnTo>
                  <a:lnTo>
                    <a:pt x="57400" y="76236"/>
                  </a:lnTo>
                  <a:close/>
                  <a:moveTo>
                    <a:pt x="61127" y="76236"/>
                  </a:moveTo>
                  <a:lnTo>
                    <a:pt x="61127" y="77486"/>
                  </a:lnTo>
                  <a:lnTo>
                    <a:pt x="64842" y="77486"/>
                  </a:lnTo>
                  <a:lnTo>
                    <a:pt x="64842" y="76236"/>
                  </a:lnTo>
                  <a:close/>
                  <a:moveTo>
                    <a:pt x="68568" y="76236"/>
                  </a:moveTo>
                  <a:lnTo>
                    <a:pt x="68568" y="77486"/>
                  </a:lnTo>
                  <a:lnTo>
                    <a:pt x="72295" y="77486"/>
                  </a:lnTo>
                  <a:lnTo>
                    <a:pt x="72295" y="76236"/>
                  </a:lnTo>
                  <a:close/>
                  <a:moveTo>
                    <a:pt x="76022" y="76236"/>
                  </a:moveTo>
                  <a:lnTo>
                    <a:pt x="76022" y="77486"/>
                  </a:lnTo>
                  <a:lnTo>
                    <a:pt x="79748" y="77486"/>
                  </a:lnTo>
                  <a:lnTo>
                    <a:pt x="79748" y="76236"/>
                  </a:lnTo>
                  <a:close/>
                  <a:moveTo>
                    <a:pt x="83475" y="76236"/>
                  </a:moveTo>
                  <a:lnTo>
                    <a:pt x="83475" y="77486"/>
                  </a:lnTo>
                  <a:lnTo>
                    <a:pt x="87190" y="77486"/>
                  </a:lnTo>
                  <a:lnTo>
                    <a:pt x="87190" y="76236"/>
                  </a:lnTo>
                  <a:close/>
                  <a:moveTo>
                    <a:pt x="91000" y="76391"/>
                  </a:moveTo>
                  <a:lnTo>
                    <a:pt x="90821" y="77617"/>
                  </a:lnTo>
                  <a:cubicBezTo>
                    <a:pt x="92000" y="77784"/>
                    <a:pt x="93143" y="78117"/>
                    <a:pt x="94214" y="78605"/>
                  </a:cubicBezTo>
                  <a:lnTo>
                    <a:pt x="94726" y="77474"/>
                  </a:lnTo>
                  <a:cubicBezTo>
                    <a:pt x="93548" y="76939"/>
                    <a:pt x="92286" y="76569"/>
                    <a:pt x="91000" y="76391"/>
                  </a:cubicBezTo>
                  <a:close/>
                  <a:moveTo>
                    <a:pt x="98013" y="79546"/>
                  </a:moveTo>
                  <a:lnTo>
                    <a:pt x="97215" y="80499"/>
                  </a:lnTo>
                  <a:cubicBezTo>
                    <a:pt x="98120" y="81261"/>
                    <a:pt x="98917" y="82153"/>
                    <a:pt x="99572" y="83130"/>
                  </a:cubicBezTo>
                  <a:lnTo>
                    <a:pt x="100608" y="82439"/>
                  </a:lnTo>
                  <a:cubicBezTo>
                    <a:pt x="99882" y="81356"/>
                    <a:pt x="99001" y="80391"/>
                    <a:pt x="98013" y="79546"/>
                  </a:cubicBezTo>
                  <a:close/>
                  <a:moveTo>
                    <a:pt x="102311" y="85928"/>
                  </a:moveTo>
                  <a:lnTo>
                    <a:pt x="101132" y="86309"/>
                  </a:lnTo>
                  <a:cubicBezTo>
                    <a:pt x="101489" y="87440"/>
                    <a:pt x="101703" y="88607"/>
                    <a:pt x="101751" y="89797"/>
                  </a:cubicBezTo>
                  <a:lnTo>
                    <a:pt x="102989" y="89750"/>
                  </a:lnTo>
                  <a:cubicBezTo>
                    <a:pt x="102942" y="88452"/>
                    <a:pt x="102716" y="87166"/>
                    <a:pt x="102311" y="85928"/>
                  </a:cubicBezTo>
                  <a:close/>
                  <a:moveTo>
                    <a:pt x="101430" y="93333"/>
                  </a:moveTo>
                  <a:cubicBezTo>
                    <a:pt x="101156" y="94488"/>
                    <a:pt x="100727" y="95596"/>
                    <a:pt x="100156" y="96631"/>
                  </a:cubicBezTo>
                  <a:lnTo>
                    <a:pt x="101239" y="97239"/>
                  </a:lnTo>
                  <a:cubicBezTo>
                    <a:pt x="101870" y="96096"/>
                    <a:pt x="102346" y="94881"/>
                    <a:pt x="102632" y="93619"/>
                  </a:cubicBezTo>
                  <a:lnTo>
                    <a:pt x="101430" y="93333"/>
                  </a:lnTo>
                  <a:close/>
                  <a:moveTo>
                    <a:pt x="98024" y="99465"/>
                  </a:moveTo>
                  <a:cubicBezTo>
                    <a:pt x="97191" y="100310"/>
                    <a:pt x="96239" y="101025"/>
                    <a:pt x="95215" y="101608"/>
                  </a:cubicBezTo>
                  <a:lnTo>
                    <a:pt x="95822" y="102692"/>
                  </a:lnTo>
                  <a:cubicBezTo>
                    <a:pt x="96953" y="102061"/>
                    <a:pt x="97989" y="101263"/>
                    <a:pt x="98906" y="100346"/>
                  </a:cubicBezTo>
                  <a:lnTo>
                    <a:pt x="98024" y="99465"/>
                  </a:lnTo>
                  <a:close/>
                  <a:moveTo>
                    <a:pt x="66009" y="103239"/>
                  </a:moveTo>
                  <a:lnTo>
                    <a:pt x="66009" y="104478"/>
                  </a:lnTo>
                  <a:lnTo>
                    <a:pt x="69735" y="104478"/>
                  </a:lnTo>
                  <a:lnTo>
                    <a:pt x="69735" y="103239"/>
                  </a:lnTo>
                  <a:close/>
                  <a:moveTo>
                    <a:pt x="73462" y="103239"/>
                  </a:moveTo>
                  <a:lnTo>
                    <a:pt x="73462" y="104478"/>
                  </a:lnTo>
                  <a:lnTo>
                    <a:pt x="77189" y="104478"/>
                  </a:lnTo>
                  <a:lnTo>
                    <a:pt x="77189" y="103239"/>
                  </a:lnTo>
                  <a:close/>
                  <a:moveTo>
                    <a:pt x="80915" y="103239"/>
                  </a:moveTo>
                  <a:lnTo>
                    <a:pt x="80915" y="104478"/>
                  </a:lnTo>
                  <a:lnTo>
                    <a:pt x="84630" y="104478"/>
                  </a:lnTo>
                  <a:lnTo>
                    <a:pt x="84630" y="103239"/>
                  </a:lnTo>
                  <a:close/>
                  <a:moveTo>
                    <a:pt x="91917" y="102894"/>
                  </a:moveTo>
                  <a:cubicBezTo>
                    <a:pt x="90952" y="103120"/>
                    <a:pt x="89952" y="103239"/>
                    <a:pt x="88952" y="103239"/>
                  </a:cubicBezTo>
                  <a:lnTo>
                    <a:pt x="88357" y="103239"/>
                  </a:lnTo>
                  <a:lnTo>
                    <a:pt x="88357" y="104478"/>
                  </a:lnTo>
                  <a:lnTo>
                    <a:pt x="88952" y="104478"/>
                  </a:lnTo>
                  <a:cubicBezTo>
                    <a:pt x="90047" y="104478"/>
                    <a:pt x="91143" y="104359"/>
                    <a:pt x="92202" y="104109"/>
                  </a:cubicBezTo>
                  <a:lnTo>
                    <a:pt x="91917" y="102894"/>
                  </a:lnTo>
                  <a:close/>
                  <a:moveTo>
                    <a:pt x="62175" y="103644"/>
                  </a:moveTo>
                  <a:cubicBezTo>
                    <a:pt x="60913" y="103954"/>
                    <a:pt x="59698" y="104442"/>
                    <a:pt x="58567" y="105097"/>
                  </a:cubicBezTo>
                  <a:lnTo>
                    <a:pt x="59186" y="106168"/>
                  </a:lnTo>
                  <a:cubicBezTo>
                    <a:pt x="60210" y="105585"/>
                    <a:pt x="61317" y="105132"/>
                    <a:pt x="62472" y="104847"/>
                  </a:cubicBezTo>
                  <a:lnTo>
                    <a:pt x="62175" y="103644"/>
                  </a:lnTo>
                  <a:close/>
                  <a:moveTo>
                    <a:pt x="55495" y="107478"/>
                  </a:moveTo>
                  <a:cubicBezTo>
                    <a:pt x="54590" y="108407"/>
                    <a:pt x="53817" y="109454"/>
                    <a:pt x="53197" y="110597"/>
                  </a:cubicBezTo>
                  <a:lnTo>
                    <a:pt x="54293" y="111193"/>
                  </a:lnTo>
                  <a:cubicBezTo>
                    <a:pt x="54852" y="110145"/>
                    <a:pt x="55555" y="109193"/>
                    <a:pt x="56388" y="108335"/>
                  </a:cubicBezTo>
                  <a:lnTo>
                    <a:pt x="55495" y="107478"/>
                  </a:lnTo>
                  <a:close/>
                  <a:moveTo>
                    <a:pt x="51840" y="114241"/>
                  </a:moveTo>
                  <a:cubicBezTo>
                    <a:pt x="51626" y="115229"/>
                    <a:pt x="51507" y="116253"/>
                    <a:pt x="51507" y="117277"/>
                  </a:cubicBezTo>
                  <a:lnTo>
                    <a:pt x="51507" y="118075"/>
                  </a:lnTo>
                  <a:lnTo>
                    <a:pt x="52745" y="118075"/>
                  </a:lnTo>
                  <a:lnTo>
                    <a:pt x="52745" y="117277"/>
                  </a:lnTo>
                  <a:cubicBezTo>
                    <a:pt x="52745" y="116348"/>
                    <a:pt x="52852" y="115408"/>
                    <a:pt x="53055" y="114503"/>
                  </a:cubicBezTo>
                  <a:lnTo>
                    <a:pt x="51840" y="114241"/>
                  </a:lnTo>
                  <a:close/>
                  <a:moveTo>
                    <a:pt x="51507" y="121801"/>
                  </a:moveTo>
                  <a:lnTo>
                    <a:pt x="51507" y="125528"/>
                  </a:lnTo>
                  <a:lnTo>
                    <a:pt x="52757" y="125528"/>
                  </a:lnTo>
                  <a:lnTo>
                    <a:pt x="52757" y="121801"/>
                  </a:lnTo>
                  <a:close/>
                  <a:moveTo>
                    <a:pt x="51507" y="129243"/>
                  </a:moveTo>
                  <a:lnTo>
                    <a:pt x="51507" y="132969"/>
                  </a:lnTo>
                  <a:lnTo>
                    <a:pt x="52757" y="132969"/>
                  </a:lnTo>
                  <a:lnTo>
                    <a:pt x="52757" y="129243"/>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86"/>
          <p:cNvGrpSpPr/>
          <p:nvPr/>
        </p:nvGrpSpPr>
        <p:grpSpPr>
          <a:xfrm>
            <a:off x="327750" y="2900830"/>
            <a:ext cx="2904925" cy="920545"/>
            <a:chOff x="327750" y="2900830"/>
            <a:chExt cx="2904925" cy="920545"/>
          </a:xfrm>
        </p:grpSpPr>
        <p:sp>
          <p:nvSpPr>
            <p:cNvPr id="1036" name="Google Shape;1036;p86"/>
            <p:cNvSpPr txBox="1"/>
            <p:nvPr/>
          </p:nvSpPr>
          <p:spPr>
            <a:xfrm>
              <a:off x="327750" y="2916875"/>
              <a:ext cx="2267100" cy="90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34343"/>
                  </a:solidFill>
                  <a:latin typeface="Roboto Medium"/>
                  <a:ea typeface="Roboto Medium"/>
                  <a:cs typeface="Roboto Medium"/>
                  <a:sym typeface="Roboto Medium"/>
                </a:rPr>
                <a:t>“Not </a:t>
              </a:r>
              <a:r>
                <a:rPr lang="en">
                  <a:solidFill>
                    <a:srgbClr val="434343"/>
                  </a:solidFill>
                  <a:latin typeface="Roboto Medium"/>
                  <a:ea typeface="Roboto Medium"/>
                  <a:cs typeface="Roboto Medium"/>
                  <a:sym typeface="Roboto Medium"/>
                </a:rPr>
                <a:t>everything has a perfect ending, but we strive to make it our own”</a:t>
              </a:r>
              <a:endParaRPr>
                <a:solidFill>
                  <a:srgbClr val="434343"/>
                </a:solidFill>
                <a:latin typeface="Roboto Medium"/>
                <a:ea typeface="Roboto Medium"/>
                <a:cs typeface="Roboto Medium"/>
                <a:sym typeface="Roboto Medium"/>
              </a:endParaRPr>
            </a:p>
          </p:txBody>
        </p:sp>
        <p:grpSp>
          <p:nvGrpSpPr>
            <p:cNvPr id="1037" name="Google Shape;1037;p86"/>
            <p:cNvGrpSpPr/>
            <p:nvPr/>
          </p:nvGrpSpPr>
          <p:grpSpPr>
            <a:xfrm rot="10800000">
              <a:off x="2665675" y="2900830"/>
              <a:ext cx="567000" cy="567000"/>
              <a:chOff x="6604775" y="1679913"/>
              <a:chExt cx="567000" cy="567000"/>
            </a:xfrm>
          </p:grpSpPr>
          <p:sp>
            <p:nvSpPr>
              <p:cNvPr id="1038" name="Google Shape;1038;p86"/>
              <p:cNvSpPr/>
              <p:nvPr/>
            </p:nvSpPr>
            <p:spPr>
              <a:xfrm rot="2700000">
                <a:off x="6687810" y="1762948"/>
                <a:ext cx="400930" cy="400930"/>
              </a:xfrm>
              <a:prstGeom prst="teardrop">
                <a:avLst>
                  <a:gd fmla="val 100000" name="adj"/>
                </a:avLst>
              </a:prstGeom>
              <a:solidFill>
                <a:srgbClr val="FB85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6"/>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0" name="Google Shape;1040;p86"/>
          <p:cNvGrpSpPr/>
          <p:nvPr/>
        </p:nvGrpSpPr>
        <p:grpSpPr>
          <a:xfrm>
            <a:off x="5911375" y="2257659"/>
            <a:ext cx="2826900" cy="567000"/>
            <a:chOff x="5911375" y="2257659"/>
            <a:chExt cx="2826900" cy="567000"/>
          </a:xfrm>
        </p:grpSpPr>
        <p:sp>
          <p:nvSpPr>
            <p:cNvPr id="1041" name="Google Shape;1041;p86"/>
            <p:cNvSpPr txBox="1"/>
            <p:nvPr/>
          </p:nvSpPr>
          <p:spPr>
            <a:xfrm>
              <a:off x="6549175" y="2365050"/>
              <a:ext cx="21891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Medium"/>
                  <a:ea typeface="Roboto Medium"/>
                  <a:cs typeface="Roboto Medium"/>
                  <a:sym typeface="Roboto Medium"/>
                </a:rPr>
                <a:t>“It’s okay to ask for help”</a:t>
              </a:r>
              <a:endParaRPr>
                <a:solidFill>
                  <a:srgbClr val="434343"/>
                </a:solidFill>
                <a:latin typeface="Roboto Medium"/>
                <a:ea typeface="Roboto Medium"/>
                <a:cs typeface="Roboto Medium"/>
                <a:sym typeface="Roboto Medium"/>
              </a:endParaRPr>
            </a:p>
          </p:txBody>
        </p:sp>
        <p:grpSp>
          <p:nvGrpSpPr>
            <p:cNvPr id="1042" name="Google Shape;1042;p86"/>
            <p:cNvGrpSpPr/>
            <p:nvPr/>
          </p:nvGrpSpPr>
          <p:grpSpPr>
            <a:xfrm>
              <a:off x="5911375" y="2257659"/>
              <a:ext cx="567000" cy="567000"/>
              <a:chOff x="6604775" y="1679913"/>
              <a:chExt cx="567000" cy="567000"/>
            </a:xfrm>
          </p:grpSpPr>
          <p:sp>
            <p:nvSpPr>
              <p:cNvPr id="1043" name="Google Shape;1043;p86"/>
              <p:cNvSpPr/>
              <p:nvPr/>
            </p:nvSpPr>
            <p:spPr>
              <a:xfrm rot="2700000">
                <a:off x="6687810" y="1762948"/>
                <a:ext cx="400930" cy="400930"/>
              </a:xfrm>
              <a:prstGeom prst="teardrop">
                <a:avLst>
                  <a:gd fmla="val 100000" name="adj"/>
                </a:avLst>
              </a:prstGeom>
              <a:solidFill>
                <a:srgbClr val="FB5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6"/>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5" name="Google Shape;1045;p86"/>
          <p:cNvGrpSpPr/>
          <p:nvPr/>
        </p:nvGrpSpPr>
        <p:grpSpPr>
          <a:xfrm>
            <a:off x="5911375" y="3543988"/>
            <a:ext cx="2661000" cy="567000"/>
            <a:chOff x="5911375" y="3543988"/>
            <a:chExt cx="2661000" cy="567000"/>
          </a:xfrm>
        </p:grpSpPr>
        <p:sp>
          <p:nvSpPr>
            <p:cNvPr id="1046" name="Google Shape;1046;p86"/>
            <p:cNvSpPr txBox="1"/>
            <p:nvPr/>
          </p:nvSpPr>
          <p:spPr>
            <a:xfrm>
              <a:off x="6549175" y="3652150"/>
              <a:ext cx="20232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Medium"/>
                  <a:ea typeface="Roboto Medium"/>
                  <a:cs typeface="Roboto Medium"/>
                  <a:sym typeface="Roboto Medium"/>
                </a:rPr>
                <a:t>“Verbose != Insightful”</a:t>
              </a:r>
              <a:endParaRPr>
                <a:solidFill>
                  <a:srgbClr val="434343"/>
                </a:solidFill>
                <a:latin typeface="Roboto Medium"/>
                <a:ea typeface="Roboto Medium"/>
                <a:cs typeface="Roboto Medium"/>
                <a:sym typeface="Roboto Medium"/>
              </a:endParaRPr>
            </a:p>
          </p:txBody>
        </p:sp>
        <p:grpSp>
          <p:nvGrpSpPr>
            <p:cNvPr id="1047" name="Google Shape;1047;p86"/>
            <p:cNvGrpSpPr/>
            <p:nvPr/>
          </p:nvGrpSpPr>
          <p:grpSpPr>
            <a:xfrm>
              <a:off x="5911375" y="3543988"/>
              <a:ext cx="567000" cy="567000"/>
              <a:chOff x="6604775" y="1679913"/>
              <a:chExt cx="567000" cy="567000"/>
            </a:xfrm>
          </p:grpSpPr>
          <p:sp>
            <p:nvSpPr>
              <p:cNvPr id="1048" name="Google Shape;1048;p86"/>
              <p:cNvSpPr/>
              <p:nvPr/>
            </p:nvSpPr>
            <p:spPr>
              <a:xfrm rot="2700000">
                <a:off x="6687810" y="1762948"/>
                <a:ext cx="400930" cy="400930"/>
              </a:xfrm>
              <a:prstGeom prst="teardrop">
                <a:avLst>
                  <a:gd fmla="val 100000" name="adj"/>
                </a:avLst>
              </a:prstGeom>
              <a:solidFill>
                <a:srgbClr val="9C27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6"/>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0" name="Google Shape;1050;p86"/>
          <p:cNvGrpSpPr/>
          <p:nvPr/>
        </p:nvGrpSpPr>
        <p:grpSpPr>
          <a:xfrm>
            <a:off x="770800" y="1614488"/>
            <a:ext cx="3643640" cy="567000"/>
            <a:chOff x="770800" y="1614488"/>
            <a:chExt cx="3643640" cy="567000"/>
          </a:xfrm>
        </p:grpSpPr>
        <p:sp>
          <p:nvSpPr>
            <p:cNvPr id="1051" name="Google Shape;1051;p86"/>
            <p:cNvSpPr txBox="1"/>
            <p:nvPr/>
          </p:nvSpPr>
          <p:spPr>
            <a:xfrm>
              <a:off x="770800" y="1630550"/>
              <a:ext cx="18240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34343"/>
                  </a:solidFill>
                  <a:latin typeface="Roboto Medium"/>
                  <a:ea typeface="Roboto Medium"/>
                  <a:cs typeface="Roboto Medium"/>
                  <a:sym typeface="Roboto Medium"/>
                </a:rPr>
                <a:t>“Innovation in the little things”</a:t>
              </a:r>
              <a:endParaRPr>
                <a:solidFill>
                  <a:srgbClr val="434343"/>
                </a:solidFill>
                <a:latin typeface="Roboto Medium"/>
                <a:ea typeface="Roboto Medium"/>
                <a:cs typeface="Roboto Medium"/>
                <a:sym typeface="Roboto Medium"/>
              </a:endParaRPr>
            </a:p>
          </p:txBody>
        </p:sp>
        <p:grpSp>
          <p:nvGrpSpPr>
            <p:cNvPr id="1052" name="Google Shape;1052;p86"/>
            <p:cNvGrpSpPr/>
            <p:nvPr/>
          </p:nvGrpSpPr>
          <p:grpSpPr>
            <a:xfrm rot="10800000">
              <a:off x="2665675" y="1614488"/>
              <a:ext cx="567000" cy="567000"/>
              <a:chOff x="8028600" y="1679913"/>
              <a:chExt cx="567000" cy="567000"/>
            </a:xfrm>
          </p:grpSpPr>
          <p:sp>
            <p:nvSpPr>
              <p:cNvPr id="1053" name="Google Shape;1053;p86"/>
              <p:cNvSpPr/>
              <p:nvPr/>
            </p:nvSpPr>
            <p:spPr>
              <a:xfrm rot="2700000">
                <a:off x="8111635" y="1762948"/>
                <a:ext cx="400930" cy="400930"/>
              </a:xfrm>
              <a:prstGeom prst="teardrop">
                <a:avLst>
                  <a:gd fmla="val 100000" name="adj"/>
                </a:avLst>
              </a:prstGeom>
              <a:solidFill>
                <a:srgbClr val="FBB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BB831"/>
                  </a:solidFill>
                </a:endParaRPr>
              </a:p>
            </p:txBody>
          </p:sp>
          <p:sp>
            <p:nvSpPr>
              <p:cNvPr id="1054" name="Google Shape;1054;p86"/>
              <p:cNvSpPr/>
              <p:nvPr/>
            </p:nvSpPr>
            <p:spPr>
              <a:xfrm>
                <a:off x="8186346"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BB831"/>
                  </a:solidFill>
                </a:endParaRPr>
              </a:p>
            </p:txBody>
          </p:sp>
        </p:grpSp>
        <p:cxnSp>
          <p:nvCxnSpPr>
            <p:cNvPr id="1055" name="Google Shape;1055;p86"/>
            <p:cNvCxnSpPr>
              <a:stCxn id="1053" idx="3"/>
            </p:cNvCxnSpPr>
            <p:nvPr/>
          </p:nvCxnSpPr>
          <p:spPr>
            <a:xfrm>
              <a:off x="3149640" y="1897988"/>
              <a:ext cx="1264800" cy="0"/>
            </a:xfrm>
            <a:prstGeom prst="straightConnector1">
              <a:avLst/>
            </a:prstGeom>
            <a:noFill/>
            <a:ln cap="flat" cmpd="sng" w="19050">
              <a:solidFill>
                <a:srgbClr val="FBB831"/>
              </a:solidFill>
              <a:prstDash val="solid"/>
              <a:round/>
              <a:headEnd len="med" w="med" type="none"/>
              <a:tailEnd len="med" w="med" type="triangle"/>
            </a:ln>
          </p:spPr>
        </p:cxnSp>
      </p:grpSp>
      <p:sp>
        <p:nvSpPr>
          <p:cNvPr id="1056" name="Google Shape;1056;p86"/>
          <p:cNvSpPr/>
          <p:nvPr/>
        </p:nvSpPr>
        <p:spPr>
          <a:xfrm>
            <a:off x="114702" y="4702900"/>
            <a:ext cx="318600" cy="320400"/>
          </a:xfrm>
          <a:prstGeom prst="roundRect">
            <a:avLst>
              <a:gd fmla="val 50000" name="adj"/>
            </a:avLst>
          </a:prstGeom>
          <a:solidFill>
            <a:srgbClr val="9C27B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8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Next Steps</a:t>
            </a:r>
            <a:endParaRPr/>
          </a:p>
        </p:txBody>
      </p:sp>
      <p:grpSp>
        <p:nvGrpSpPr>
          <p:cNvPr id="1062" name="Google Shape;1062;p87"/>
          <p:cNvGrpSpPr/>
          <p:nvPr/>
        </p:nvGrpSpPr>
        <p:grpSpPr>
          <a:xfrm>
            <a:off x="0" y="1189989"/>
            <a:ext cx="2726700" cy="3482836"/>
            <a:chOff x="0" y="1189989"/>
            <a:chExt cx="2726700" cy="3482836"/>
          </a:xfrm>
        </p:grpSpPr>
        <p:sp>
          <p:nvSpPr>
            <p:cNvPr id="1063" name="Google Shape;1063;p87"/>
            <p:cNvSpPr/>
            <p:nvPr/>
          </p:nvSpPr>
          <p:spPr>
            <a:xfrm>
              <a:off x="0" y="1189989"/>
              <a:ext cx="2726700" cy="669000"/>
            </a:xfrm>
            <a:prstGeom prst="homePlate">
              <a:avLst>
                <a:gd fmla="val 50000" name="adj"/>
              </a:avLst>
            </a:prstGeom>
            <a:solidFill>
              <a:srgbClr val="5615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Utilization of Industry Data</a:t>
              </a:r>
              <a:endParaRPr>
                <a:solidFill>
                  <a:srgbClr val="FFFFFF"/>
                </a:solidFill>
                <a:latin typeface="Roboto"/>
                <a:ea typeface="Roboto"/>
                <a:cs typeface="Roboto"/>
                <a:sym typeface="Roboto"/>
              </a:endParaRPr>
            </a:p>
          </p:txBody>
        </p:sp>
        <p:sp>
          <p:nvSpPr>
            <p:cNvPr id="1064" name="Google Shape;1064;p87"/>
            <p:cNvSpPr txBox="1"/>
            <p:nvPr/>
          </p:nvSpPr>
          <p:spPr>
            <a:xfrm>
              <a:off x="235575" y="2057125"/>
              <a:ext cx="21096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8225E2"/>
                </a:buClr>
                <a:buSzPts val="1200"/>
                <a:buFont typeface="Roboto"/>
                <a:buChar char="●"/>
              </a:pPr>
              <a:r>
                <a:rPr lang="en" sz="1200">
                  <a:latin typeface="Roboto"/>
                  <a:ea typeface="Roboto"/>
                  <a:cs typeface="Roboto"/>
                  <a:sym typeface="Roboto"/>
                </a:rPr>
                <a:t>Incorporate industry data into the benchmarking framework, aligning it with internal metrics to enable meaningful comparisons.</a:t>
              </a:r>
              <a:endParaRPr sz="1200">
                <a:latin typeface="Roboto"/>
                <a:ea typeface="Roboto"/>
                <a:cs typeface="Roboto"/>
                <a:sym typeface="Roboto"/>
              </a:endParaRPr>
            </a:p>
          </p:txBody>
        </p:sp>
      </p:grpSp>
      <p:grpSp>
        <p:nvGrpSpPr>
          <p:cNvPr id="1065" name="Google Shape;1065;p87"/>
          <p:cNvGrpSpPr/>
          <p:nvPr/>
        </p:nvGrpSpPr>
        <p:grpSpPr>
          <a:xfrm>
            <a:off x="2263425" y="1189775"/>
            <a:ext cx="2541300" cy="3483050"/>
            <a:chOff x="2263425" y="1189775"/>
            <a:chExt cx="2541300" cy="3483050"/>
          </a:xfrm>
        </p:grpSpPr>
        <p:sp>
          <p:nvSpPr>
            <p:cNvPr id="1066" name="Google Shape;1066;p87"/>
            <p:cNvSpPr/>
            <p:nvPr/>
          </p:nvSpPr>
          <p:spPr>
            <a:xfrm>
              <a:off x="2263425" y="1189775"/>
              <a:ext cx="2541300" cy="669000"/>
            </a:xfrm>
            <a:prstGeom prst="chevron">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Continued Development</a:t>
              </a:r>
              <a:endParaRPr>
                <a:solidFill>
                  <a:srgbClr val="FFFFFF"/>
                </a:solidFill>
                <a:latin typeface="Roboto"/>
                <a:ea typeface="Roboto"/>
                <a:cs typeface="Roboto"/>
                <a:sym typeface="Roboto"/>
              </a:endParaRPr>
            </a:p>
          </p:txBody>
        </p:sp>
        <p:sp>
          <p:nvSpPr>
            <p:cNvPr id="1067" name="Google Shape;1067;p87"/>
            <p:cNvSpPr txBox="1"/>
            <p:nvPr/>
          </p:nvSpPr>
          <p:spPr>
            <a:xfrm>
              <a:off x="2396625" y="2057125"/>
              <a:ext cx="22635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8225E2"/>
                </a:buClr>
                <a:buSzPts val="1200"/>
                <a:buFont typeface="Roboto"/>
                <a:buChar char="●"/>
              </a:pPr>
              <a:r>
                <a:rPr lang="en" sz="1200">
                  <a:latin typeface="Roboto"/>
                  <a:ea typeface="Roboto"/>
                  <a:cs typeface="Roboto"/>
                  <a:sym typeface="Roboto"/>
                </a:rPr>
                <a:t>Develop the framework to handle variations across industries, organizational sizes, and technological landscapes.</a:t>
              </a:r>
              <a:endParaRPr sz="1200">
                <a:latin typeface="Roboto"/>
                <a:ea typeface="Roboto"/>
                <a:cs typeface="Roboto"/>
                <a:sym typeface="Roboto"/>
              </a:endParaRPr>
            </a:p>
            <a:p>
              <a:pPr indent="-304800" lvl="0" marL="457200" rtl="0" algn="l">
                <a:lnSpc>
                  <a:spcPct val="115000"/>
                </a:lnSpc>
                <a:spcBef>
                  <a:spcPts val="0"/>
                </a:spcBef>
                <a:spcAft>
                  <a:spcPts val="0"/>
                </a:spcAft>
                <a:buClr>
                  <a:srgbClr val="8225E2"/>
                </a:buClr>
                <a:buSzPts val="1200"/>
                <a:buFont typeface="Roboto"/>
                <a:buChar char="●"/>
              </a:pPr>
              <a:r>
                <a:rPr lang="en" sz="1200">
                  <a:latin typeface="Roboto"/>
                  <a:ea typeface="Roboto"/>
                  <a:cs typeface="Roboto"/>
                  <a:sym typeface="Roboto"/>
                </a:rPr>
                <a:t>Integrate tools and automation to facilitate real-time benchmarking and reporting.</a:t>
              </a:r>
              <a:endParaRPr sz="1200">
                <a:latin typeface="Roboto"/>
                <a:ea typeface="Roboto"/>
                <a:cs typeface="Roboto"/>
                <a:sym typeface="Roboto"/>
              </a:endParaRPr>
            </a:p>
          </p:txBody>
        </p:sp>
      </p:grpSp>
      <p:grpSp>
        <p:nvGrpSpPr>
          <p:cNvPr id="1068" name="Google Shape;1068;p87"/>
          <p:cNvGrpSpPr/>
          <p:nvPr/>
        </p:nvGrpSpPr>
        <p:grpSpPr>
          <a:xfrm>
            <a:off x="4329974" y="1189775"/>
            <a:ext cx="2541300" cy="3483050"/>
            <a:chOff x="4329974" y="1189775"/>
            <a:chExt cx="2541300" cy="3483050"/>
          </a:xfrm>
        </p:grpSpPr>
        <p:sp>
          <p:nvSpPr>
            <p:cNvPr id="1069" name="Google Shape;1069;p87"/>
            <p:cNvSpPr/>
            <p:nvPr/>
          </p:nvSpPr>
          <p:spPr>
            <a:xfrm>
              <a:off x="4329974" y="1189775"/>
              <a:ext cx="2541300" cy="669000"/>
            </a:xfrm>
            <a:prstGeom prst="chevron">
              <a:avLst>
                <a:gd fmla="val 50000" name="adj"/>
              </a:avLst>
            </a:prstGeom>
            <a:solidFill>
              <a:srgbClr val="771E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Training of Framework Model </a:t>
              </a:r>
              <a:endParaRPr>
                <a:solidFill>
                  <a:srgbClr val="FFFFFF"/>
                </a:solidFill>
                <a:latin typeface="Roboto"/>
                <a:ea typeface="Roboto"/>
                <a:cs typeface="Roboto"/>
                <a:sym typeface="Roboto"/>
              </a:endParaRPr>
            </a:p>
          </p:txBody>
        </p:sp>
        <p:sp>
          <p:nvSpPr>
            <p:cNvPr id="1070" name="Google Shape;1070;p87"/>
            <p:cNvSpPr txBox="1"/>
            <p:nvPr/>
          </p:nvSpPr>
          <p:spPr>
            <a:xfrm>
              <a:off x="4613550" y="2057125"/>
              <a:ext cx="20643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8225E2"/>
                </a:buClr>
                <a:buSzPts val="1200"/>
                <a:buFont typeface="Roboto"/>
                <a:buChar char="●"/>
              </a:pPr>
              <a:r>
                <a:rPr lang="en" sz="1200">
                  <a:latin typeface="Roboto"/>
                  <a:ea typeface="Roboto"/>
                  <a:cs typeface="Roboto"/>
                  <a:sym typeface="Roboto"/>
                </a:rPr>
                <a:t>Train the model using historical and real-time data to establish benchmarks, detect anomalies, and predict trends. </a:t>
              </a:r>
              <a:endParaRPr sz="1200">
                <a:latin typeface="Roboto"/>
                <a:ea typeface="Roboto"/>
                <a:cs typeface="Roboto"/>
                <a:sym typeface="Roboto"/>
              </a:endParaRPr>
            </a:p>
          </p:txBody>
        </p:sp>
      </p:grpSp>
      <p:grpSp>
        <p:nvGrpSpPr>
          <p:cNvPr id="1071" name="Google Shape;1071;p87"/>
          <p:cNvGrpSpPr/>
          <p:nvPr/>
        </p:nvGrpSpPr>
        <p:grpSpPr>
          <a:xfrm>
            <a:off x="6396739" y="1189775"/>
            <a:ext cx="2541300" cy="3483050"/>
            <a:chOff x="6396739" y="1189775"/>
            <a:chExt cx="2541300" cy="3483050"/>
          </a:xfrm>
        </p:grpSpPr>
        <p:sp>
          <p:nvSpPr>
            <p:cNvPr id="1072" name="Google Shape;1072;p87"/>
            <p:cNvSpPr/>
            <p:nvPr/>
          </p:nvSpPr>
          <p:spPr>
            <a:xfrm>
              <a:off x="6396739" y="1189775"/>
              <a:ext cx="2541300" cy="669000"/>
            </a:xfrm>
            <a:prstGeom prst="chevron">
              <a:avLst>
                <a:gd fmla="val 50000" name="adj"/>
              </a:avLst>
            </a:prstGeom>
            <a:solidFill>
              <a:srgbClr val="8020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Testing &amp; Deployment</a:t>
              </a:r>
              <a:endParaRPr>
                <a:solidFill>
                  <a:srgbClr val="FFFFFF"/>
                </a:solidFill>
                <a:latin typeface="Roboto"/>
                <a:ea typeface="Roboto"/>
                <a:cs typeface="Roboto"/>
                <a:sym typeface="Roboto"/>
              </a:endParaRPr>
            </a:p>
          </p:txBody>
        </p:sp>
        <p:sp>
          <p:nvSpPr>
            <p:cNvPr id="1073" name="Google Shape;1073;p87"/>
            <p:cNvSpPr txBox="1"/>
            <p:nvPr/>
          </p:nvSpPr>
          <p:spPr>
            <a:xfrm>
              <a:off x="6667500" y="2057125"/>
              <a:ext cx="21714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8225E2"/>
                </a:buClr>
                <a:buSzPts val="1200"/>
                <a:buFont typeface="Roboto"/>
                <a:buChar char="●"/>
              </a:pPr>
              <a:r>
                <a:rPr lang="en" sz="1200">
                  <a:solidFill>
                    <a:schemeClr val="dk1"/>
                  </a:solidFill>
                  <a:latin typeface="Roboto"/>
                  <a:ea typeface="Roboto"/>
                  <a:cs typeface="Roboto"/>
                  <a:sym typeface="Roboto"/>
                </a:rPr>
                <a:t>Test the framework with simulated data scenarios to ensure it accurately identifies performance gaps and provides actionable insights.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8225E2"/>
                </a:buClr>
                <a:buSzPts val="1200"/>
                <a:buFont typeface="Roboto"/>
                <a:buChar char="●"/>
              </a:pPr>
              <a:r>
                <a:rPr lang="en" sz="1200">
                  <a:solidFill>
                    <a:schemeClr val="dk1"/>
                  </a:solidFill>
                  <a:latin typeface="Roboto"/>
                  <a:ea typeface="Roboto"/>
                  <a:cs typeface="Roboto"/>
                  <a:sym typeface="Roboto"/>
                </a:rPr>
                <a:t>Roll out the framework organization-wide.</a:t>
              </a:r>
              <a:endParaRPr sz="1200">
                <a:latin typeface="Roboto"/>
                <a:ea typeface="Roboto"/>
                <a:cs typeface="Roboto"/>
                <a:sym typeface="Roboto"/>
              </a:endParaRPr>
            </a:p>
          </p:txBody>
        </p:sp>
      </p:grpSp>
      <p:sp>
        <p:nvSpPr>
          <p:cNvPr id="1074" name="Google Shape;1074;p87"/>
          <p:cNvSpPr/>
          <p:nvPr/>
        </p:nvSpPr>
        <p:spPr>
          <a:xfrm>
            <a:off x="114702" y="4702900"/>
            <a:ext cx="318600" cy="320400"/>
          </a:xfrm>
          <a:prstGeom prst="roundRect">
            <a:avLst>
              <a:gd fmla="val 50000" name="adj"/>
            </a:avLst>
          </a:prstGeom>
          <a:solidFill>
            <a:srgbClr val="9C27B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pic>
        <p:nvPicPr>
          <p:cNvPr id="1079" name="Google Shape;1079;p88"/>
          <p:cNvPicPr preferRelativeResize="0"/>
          <p:nvPr/>
        </p:nvPicPr>
        <p:blipFill>
          <a:blip r:embed="rId3">
            <a:alphaModFix/>
          </a:blip>
          <a:stretch>
            <a:fillRect/>
          </a:stretch>
        </p:blipFill>
        <p:spPr>
          <a:xfrm>
            <a:off x="2816025" y="975075"/>
            <a:ext cx="1081416" cy="680011"/>
          </a:xfrm>
          <a:prstGeom prst="rect">
            <a:avLst/>
          </a:prstGeom>
          <a:noFill/>
          <a:ln>
            <a:noFill/>
          </a:ln>
        </p:spPr>
      </p:pic>
      <p:pic>
        <p:nvPicPr>
          <p:cNvPr id="1080" name="Google Shape;1080;p88"/>
          <p:cNvPicPr preferRelativeResize="0"/>
          <p:nvPr/>
        </p:nvPicPr>
        <p:blipFill>
          <a:blip r:embed="rId4">
            <a:alphaModFix/>
          </a:blip>
          <a:stretch>
            <a:fillRect/>
          </a:stretch>
        </p:blipFill>
        <p:spPr>
          <a:xfrm>
            <a:off x="4488062" y="1116215"/>
            <a:ext cx="1839925" cy="551560"/>
          </a:xfrm>
          <a:prstGeom prst="rect">
            <a:avLst/>
          </a:prstGeom>
          <a:noFill/>
          <a:ln>
            <a:noFill/>
          </a:ln>
        </p:spPr>
      </p:pic>
      <p:sp>
        <p:nvSpPr>
          <p:cNvPr id="1081" name="Google Shape;1081;p88"/>
          <p:cNvSpPr txBox="1"/>
          <p:nvPr/>
        </p:nvSpPr>
        <p:spPr>
          <a:xfrm>
            <a:off x="4059568" y="1155775"/>
            <a:ext cx="2664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mfortaa"/>
                <a:ea typeface="Comfortaa"/>
                <a:cs typeface="Comfortaa"/>
                <a:sym typeface="Comfortaa"/>
              </a:rPr>
              <a:t>X</a:t>
            </a:r>
            <a:endParaRPr sz="1800">
              <a:solidFill>
                <a:srgbClr val="000000"/>
              </a:solidFill>
              <a:latin typeface="Comfortaa"/>
              <a:ea typeface="Comfortaa"/>
              <a:cs typeface="Comfortaa"/>
              <a:sym typeface="Comfortaa"/>
            </a:endParaRPr>
          </a:p>
        </p:txBody>
      </p:sp>
      <p:sp>
        <p:nvSpPr>
          <p:cNvPr id="1082" name="Google Shape;1082;p88"/>
          <p:cNvSpPr txBox="1"/>
          <p:nvPr/>
        </p:nvSpPr>
        <p:spPr>
          <a:xfrm>
            <a:off x="509850" y="3544938"/>
            <a:ext cx="8124300" cy="69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Mbalenhle B. Holt | Pengrui Zeng | Pranav Naik | Abhineet Chaudhary | Chitra R. Krishnarao</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200">
                <a:solidFill>
                  <a:schemeClr val="dk1"/>
                </a:solidFill>
                <a:latin typeface="Open Sans"/>
                <a:ea typeface="Open Sans"/>
                <a:cs typeface="Open Sans"/>
                <a:sym typeface="Open Sans"/>
              </a:rPr>
              <a:t>Faculty Advisor: </a:t>
            </a:r>
            <a:r>
              <a:rPr lang="en" sz="1200">
                <a:solidFill>
                  <a:schemeClr val="dk1"/>
                </a:solidFill>
                <a:latin typeface="Open Sans"/>
                <a:ea typeface="Open Sans"/>
                <a:cs typeface="Open Sans"/>
                <a:sym typeface="Open Sans"/>
              </a:rPr>
              <a:t>Allison Sagraves</a:t>
            </a:r>
            <a:endParaRPr sz="1100">
              <a:solidFill>
                <a:schemeClr val="dk1"/>
              </a:solidFill>
              <a:latin typeface="Open Sans"/>
              <a:ea typeface="Open Sans"/>
              <a:cs typeface="Open Sans"/>
              <a:sym typeface="Open Sans"/>
            </a:endParaRPr>
          </a:p>
        </p:txBody>
      </p:sp>
      <p:cxnSp>
        <p:nvCxnSpPr>
          <p:cNvPr id="1083" name="Google Shape;1083;p88"/>
          <p:cNvCxnSpPr/>
          <p:nvPr/>
        </p:nvCxnSpPr>
        <p:spPr>
          <a:xfrm>
            <a:off x="509850" y="3475713"/>
            <a:ext cx="8124300" cy="0"/>
          </a:xfrm>
          <a:prstGeom prst="straightConnector1">
            <a:avLst/>
          </a:prstGeom>
          <a:noFill/>
          <a:ln cap="flat" cmpd="sng" w="9525">
            <a:solidFill>
              <a:schemeClr val="dk2"/>
            </a:solidFill>
            <a:prstDash val="solid"/>
            <a:round/>
            <a:headEnd len="med" w="med" type="none"/>
            <a:tailEnd len="med" w="med" type="none"/>
          </a:ln>
        </p:spPr>
      </p:cxnSp>
      <p:sp>
        <p:nvSpPr>
          <p:cNvPr id="1084" name="Google Shape;1084;p88"/>
          <p:cNvSpPr txBox="1"/>
          <p:nvPr>
            <p:ph type="title"/>
          </p:nvPr>
        </p:nvSpPr>
        <p:spPr>
          <a:xfrm>
            <a:off x="1671752" y="1870050"/>
            <a:ext cx="5800500" cy="14034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i="1" lang="en" sz="8000"/>
              <a:t>Thank you!</a:t>
            </a:r>
            <a:endParaRPr i="1" sz="8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89"/>
          <p:cNvSpPr txBox="1"/>
          <p:nvPr/>
        </p:nvSpPr>
        <p:spPr>
          <a:xfrm>
            <a:off x="773559" y="1815603"/>
            <a:ext cx="7596900" cy="1300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6192E"/>
              </a:buClr>
              <a:buSzPts val="3000"/>
              <a:buFont typeface="Open Sans Light"/>
              <a:buNone/>
            </a:pPr>
            <a:r>
              <a:rPr i="1" lang="en" sz="8000">
                <a:solidFill>
                  <a:srgbClr val="A6192E"/>
                </a:solidFill>
                <a:latin typeface="Open Sans Light"/>
                <a:ea typeface="Open Sans Light"/>
                <a:cs typeface="Open Sans Light"/>
                <a:sym typeface="Open Sans Light"/>
              </a:rPr>
              <a:t>Q&amp;A</a:t>
            </a:r>
            <a:endParaRPr sz="8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9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References</a:t>
            </a:r>
            <a:endParaRPr/>
          </a:p>
        </p:txBody>
      </p:sp>
      <p:sp>
        <p:nvSpPr>
          <p:cNvPr id="1095" name="Google Shape;1095;p90"/>
          <p:cNvSpPr txBox="1"/>
          <p:nvPr>
            <p:ph idx="1" type="body"/>
          </p:nvPr>
        </p:nvSpPr>
        <p:spPr>
          <a:xfrm>
            <a:off x="628650" y="1206394"/>
            <a:ext cx="7886700" cy="3263400"/>
          </a:xfrm>
          <a:prstGeom prst="rect">
            <a:avLst/>
          </a:prstGeom>
        </p:spPr>
        <p:txBody>
          <a:bodyPr anchorCtr="0" anchor="t" bIns="34275" lIns="68575" spcFirstLastPara="1" rIns="68575" wrap="square" tIns="34275">
            <a:normAutofit lnSpcReduction="10000"/>
          </a:bodyPr>
          <a:lstStyle/>
          <a:p>
            <a:pPr indent="-304800" lvl="0" marL="457200" rtl="0" algn="l">
              <a:lnSpc>
                <a:spcPct val="150000"/>
              </a:lnSpc>
              <a:spcBef>
                <a:spcPts val="800"/>
              </a:spcBef>
              <a:spcAft>
                <a:spcPts val="0"/>
              </a:spcAft>
              <a:buSzPts val="1200"/>
              <a:buChar char="●"/>
            </a:pPr>
            <a:r>
              <a:rPr lang="en" sz="1200" u="sng">
                <a:solidFill>
                  <a:schemeClr val="hlink"/>
                </a:solidFill>
                <a:hlinkClick r:id="rId3"/>
              </a:rPr>
              <a:t>Implement Efficient Data Storage Measures | ENERGY STAR</a:t>
            </a:r>
            <a:r>
              <a:rPr lang="en" sz="1200"/>
              <a:t>.</a:t>
            </a:r>
            <a:endParaRPr sz="1200"/>
          </a:p>
          <a:p>
            <a:pPr indent="-304800" lvl="0" marL="457200" rtl="0" algn="l">
              <a:lnSpc>
                <a:spcPct val="150000"/>
              </a:lnSpc>
              <a:spcBef>
                <a:spcPts val="0"/>
              </a:spcBef>
              <a:spcAft>
                <a:spcPts val="0"/>
              </a:spcAft>
              <a:buSzPts val="1200"/>
              <a:buChar char="●"/>
            </a:pPr>
            <a:r>
              <a:rPr lang="en" sz="1200" u="sng">
                <a:solidFill>
                  <a:schemeClr val="hlink"/>
                </a:solidFill>
                <a:hlinkClick r:id="rId4"/>
              </a:rPr>
              <a:t>Latency critical big data computing in finance - ScienceDirect</a:t>
            </a:r>
            <a:endParaRPr sz="1200"/>
          </a:p>
          <a:p>
            <a:pPr indent="-304800" lvl="0" marL="457200" rtl="0" algn="l">
              <a:lnSpc>
                <a:spcPct val="150000"/>
              </a:lnSpc>
              <a:spcBef>
                <a:spcPts val="0"/>
              </a:spcBef>
              <a:spcAft>
                <a:spcPts val="0"/>
              </a:spcAft>
              <a:buSzPts val="1200"/>
              <a:buChar char="●"/>
            </a:pPr>
            <a:r>
              <a:rPr lang="en" sz="1200" u="sng">
                <a:solidFill>
                  <a:schemeClr val="hlink"/>
                </a:solidFill>
                <a:hlinkClick r:id="rId5"/>
              </a:rPr>
              <a:t>Understanding Network Latency and Its Impact on Industrial Applications</a:t>
            </a:r>
            <a:endParaRPr sz="1200"/>
          </a:p>
          <a:p>
            <a:pPr indent="-304800" lvl="0" marL="457200" rtl="0" algn="l">
              <a:lnSpc>
                <a:spcPct val="150000"/>
              </a:lnSpc>
              <a:spcBef>
                <a:spcPts val="0"/>
              </a:spcBef>
              <a:spcAft>
                <a:spcPts val="0"/>
              </a:spcAft>
              <a:buSzPts val="1200"/>
              <a:buChar char="●"/>
            </a:pPr>
            <a:r>
              <a:rPr lang="en" sz="1200" u="sng">
                <a:solidFill>
                  <a:schemeClr val="hlink"/>
                </a:solidFill>
                <a:hlinkClick r:id="rId6"/>
              </a:rPr>
              <a:t>RTO (Recovery Time Objective) and RPO (Recovery Point Objective) | Knowledge Center | Commvaul</a:t>
            </a:r>
            <a:endParaRPr sz="1200"/>
          </a:p>
          <a:p>
            <a:pPr indent="-304800" lvl="0" marL="457200" rtl="0" algn="l">
              <a:lnSpc>
                <a:spcPct val="150000"/>
              </a:lnSpc>
              <a:spcBef>
                <a:spcPts val="0"/>
              </a:spcBef>
              <a:spcAft>
                <a:spcPts val="0"/>
              </a:spcAft>
              <a:buSzPts val="1200"/>
              <a:buChar char="●"/>
            </a:pPr>
            <a:r>
              <a:rPr lang="en" sz="1200" u="sng">
                <a:solidFill>
                  <a:schemeClr val="hlink"/>
                </a:solidFill>
                <a:hlinkClick r:id="rId7"/>
              </a:rPr>
              <a:t>Competitive Infrastructure Benchmarking | Trianz</a:t>
            </a:r>
            <a:endParaRPr sz="1200"/>
          </a:p>
          <a:p>
            <a:pPr indent="-304800" lvl="0" marL="457200" rtl="0" algn="l">
              <a:lnSpc>
                <a:spcPct val="150000"/>
              </a:lnSpc>
              <a:spcBef>
                <a:spcPts val="0"/>
              </a:spcBef>
              <a:spcAft>
                <a:spcPts val="0"/>
              </a:spcAft>
              <a:buSzPts val="1200"/>
              <a:buChar char="●"/>
            </a:pPr>
            <a:r>
              <a:rPr lang="en" sz="1200" u="sng">
                <a:solidFill>
                  <a:schemeClr val="hlink"/>
                </a:solidFill>
                <a:hlinkClick r:id="rId8"/>
              </a:rPr>
              <a:t>How much does it cost to build a Generative AI?</a:t>
            </a:r>
            <a:endParaRPr sz="1200"/>
          </a:p>
          <a:p>
            <a:pPr indent="-304800" lvl="0" marL="457200" rtl="0" algn="l">
              <a:lnSpc>
                <a:spcPct val="150000"/>
              </a:lnSpc>
              <a:spcBef>
                <a:spcPts val="0"/>
              </a:spcBef>
              <a:spcAft>
                <a:spcPts val="0"/>
              </a:spcAft>
              <a:buSzPts val="1200"/>
              <a:buChar char="●"/>
            </a:pPr>
            <a:r>
              <a:rPr lang="en" sz="1200" u="sng">
                <a:solidFill>
                  <a:schemeClr val="hlink"/>
                </a:solidFill>
                <a:hlinkClick r:id="rId9"/>
              </a:rPr>
              <a:t>How to Calculate Business Value and Cost for Generative AI Use Cases</a:t>
            </a:r>
            <a:endParaRPr sz="1200"/>
          </a:p>
          <a:p>
            <a:pPr indent="-304800" lvl="0" marL="457200" rtl="0" algn="l">
              <a:lnSpc>
                <a:spcPct val="150000"/>
              </a:lnSpc>
              <a:spcBef>
                <a:spcPts val="0"/>
              </a:spcBef>
              <a:spcAft>
                <a:spcPts val="0"/>
              </a:spcAft>
              <a:buSzPts val="1200"/>
              <a:buChar char="●"/>
            </a:pPr>
            <a:r>
              <a:rPr lang="en" sz="1200" u="sng">
                <a:solidFill>
                  <a:schemeClr val="hlink"/>
                </a:solidFill>
                <a:hlinkClick r:id="rId10"/>
              </a:rPr>
              <a:t>How much is the cost of building generative AI applications?</a:t>
            </a:r>
            <a:endParaRPr sz="1200"/>
          </a:p>
          <a:p>
            <a:pPr indent="-304800" lvl="0" marL="457200" rtl="0" algn="l">
              <a:lnSpc>
                <a:spcPct val="150000"/>
              </a:lnSpc>
              <a:spcBef>
                <a:spcPts val="0"/>
              </a:spcBef>
              <a:spcAft>
                <a:spcPts val="0"/>
              </a:spcAft>
              <a:buSzPts val="1200"/>
              <a:buChar char="●"/>
            </a:pPr>
            <a:r>
              <a:rPr lang="en" sz="1200" u="sng">
                <a:solidFill>
                  <a:schemeClr val="hlink"/>
                </a:solidFill>
                <a:hlinkClick r:id="rId11"/>
              </a:rPr>
              <a:t>The Extreme Cost Of Training AI Models Like ChatGPT and Gemini</a:t>
            </a:r>
            <a:endParaRPr sz="1200"/>
          </a:p>
          <a:p>
            <a:pPr indent="-304800" lvl="0" marL="457200" rtl="0" algn="l">
              <a:lnSpc>
                <a:spcPct val="150000"/>
              </a:lnSpc>
              <a:spcBef>
                <a:spcPts val="0"/>
              </a:spcBef>
              <a:spcAft>
                <a:spcPts val="0"/>
              </a:spcAft>
              <a:buSzPts val="1200"/>
              <a:buChar char="●"/>
            </a:pPr>
            <a:r>
              <a:rPr lang="en" sz="1200" u="sng">
                <a:solidFill>
                  <a:schemeClr val="hlink"/>
                </a:solidFill>
                <a:hlinkClick r:id="rId12"/>
              </a:rPr>
              <a:t>KPIs for gen AI: Why measuring your new AI is essential to its succes | Google Cloud Blog</a:t>
            </a:r>
            <a:endParaRPr sz="1200"/>
          </a:p>
          <a:p>
            <a:pPr indent="-304800" lvl="0" marL="457200" rtl="0" algn="l">
              <a:lnSpc>
                <a:spcPct val="150000"/>
              </a:lnSpc>
              <a:spcBef>
                <a:spcPts val="0"/>
              </a:spcBef>
              <a:spcAft>
                <a:spcPts val="0"/>
              </a:spcAft>
              <a:buSzPts val="1200"/>
              <a:buChar char="●"/>
            </a:pPr>
            <a:r>
              <a:rPr lang="en" sz="1200" u="sng">
                <a:solidFill>
                  <a:schemeClr val="hlink"/>
                </a:solidFill>
                <a:hlinkClick r:id="rId13"/>
              </a:rPr>
              <a:t>APIs: The Key to Generative AI Success and Security</a:t>
            </a:r>
            <a:endParaRPr sz="1200"/>
          </a:p>
          <a:p>
            <a:pPr indent="-304800" lvl="0" marL="457200" rtl="0" algn="l">
              <a:lnSpc>
                <a:spcPct val="150000"/>
              </a:lnSpc>
              <a:spcBef>
                <a:spcPts val="0"/>
              </a:spcBef>
              <a:spcAft>
                <a:spcPts val="0"/>
              </a:spcAft>
              <a:buSzPts val="1200"/>
              <a:buChar char="●"/>
            </a:pPr>
            <a:r>
              <a:rPr lang="en" sz="1200" u="sng">
                <a:solidFill>
                  <a:schemeClr val="hlink"/>
                </a:solidFill>
                <a:hlinkClick r:id="rId14"/>
              </a:rPr>
              <a:t>34 AI KPIs: The Most Comprehensive List of Success Metrics</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9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References</a:t>
            </a:r>
            <a:endParaRPr/>
          </a:p>
        </p:txBody>
      </p:sp>
      <p:sp>
        <p:nvSpPr>
          <p:cNvPr id="1101" name="Google Shape;1101;p9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04800" lvl="0" marL="457200" rtl="0" algn="l">
              <a:lnSpc>
                <a:spcPct val="150000"/>
              </a:lnSpc>
              <a:spcBef>
                <a:spcPts val="800"/>
              </a:spcBef>
              <a:spcAft>
                <a:spcPts val="0"/>
              </a:spcAft>
              <a:buClr>
                <a:schemeClr val="dk2"/>
              </a:buClr>
              <a:buSzPts val="1200"/>
              <a:buChar char="●"/>
            </a:pPr>
            <a:r>
              <a:rPr lang="en" sz="1200" u="sng">
                <a:solidFill>
                  <a:schemeClr val="hlink"/>
                </a:solidFill>
                <a:hlinkClick r:id="rId3"/>
              </a:rPr>
              <a:t>Predicting Customer Lifetime Value with AI Platform: training the models | Google Cloud</a:t>
            </a:r>
            <a:endParaRPr sz="1200"/>
          </a:p>
          <a:p>
            <a:pPr indent="-304800" lvl="0" marL="457200" rtl="0" algn="l">
              <a:lnSpc>
                <a:spcPct val="150000"/>
              </a:lnSpc>
              <a:spcBef>
                <a:spcPts val="0"/>
              </a:spcBef>
              <a:spcAft>
                <a:spcPts val="0"/>
              </a:spcAft>
              <a:buClr>
                <a:schemeClr val="dk2"/>
              </a:buClr>
              <a:buSzPts val="1200"/>
              <a:buChar char="●"/>
            </a:pPr>
            <a:r>
              <a:rPr lang="en" sz="1200" u="sng">
                <a:solidFill>
                  <a:schemeClr val="hlink"/>
                </a:solidFill>
                <a:hlinkClick r:id="rId4"/>
              </a:rPr>
              <a:t>A Metrics-Driven Approach to Evaluating GenAI Use Cases in the Finance Function.</a:t>
            </a:r>
            <a:endParaRPr sz="1200"/>
          </a:p>
          <a:p>
            <a:pPr indent="-304800" lvl="0" marL="457200" rtl="0" algn="l">
              <a:lnSpc>
                <a:spcPct val="150000"/>
              </a:lnSpc>
              <a:spcBef>
                <a:spcPts val="0"/>
              </a:spcBef>
              <a:spcAft>
                <a:spcPts val="0"/>
              </a:spcAft>
              <a:buClr>
                <a:schemeClr val="dk2"/>
              </a:buClr>
              <a:buSzPts val="1200"/>
              <a:buChar char="●"/>
            </a:pPr>
            <a:r>
              <a:rPr lang="en" sz="1200" u="sng">
                <a:solidFill>
                  <a:schemeClr val="hlink"/>
                </a:solidFill>
                <a:hlinkClick r:id="rId5"/>
              </a:rPr>
              <a:t>Economic potential of generative AI | McKinsey</a:t>
            </a:r>
            <a:endParaRPr sz="1200"/>
          </a:p>
          <a:p>
            <a:pPr indent="-304800" lvl="0" marL="457200" rtl="0" algn="l">
              <a:lnSpc>
                <a:spcPct val="150000"/>
              </a:lnSpc>
              <a:spcBef>
                <a:spcPts val="0"/>
              </a:spcBef>
              <a:spcAft>
                <a:spcPts val="0"/>
              </a:spcAft>
              <a:buClr>
                <a:schemeClr val="dk2"/>
              </a:buClr>
              <a:buSzPts val="1200"/>
              <a:buChar char="●"/>
            </a:pPr>
            <a:r>
              <a:rPr lang="en" sz="1200" u="sng">
                <a:solidFill>
                  <a:schemeClr val="hlink"/>
                </a:solidFill>
                <a:hlinkClick r:id="rId6"/>
              </a:rPr>
              <a:t>Calculating the Cost of Generative AI — ITRex</a:t>
            </a:r>
            <a:endParaRPr sz="1200"/>
          </a:p>
          <a:p>
            <a:pPr indent="-304800" lvl="0" marL="457200" rtl="0" algn="l">
              <a:lnSpc>
                <a:spcPct val="150000"/>
              </a:lnSpc>
              <a:spcBef>
                <a:spcPts val="0"/>
              </a:spcBef>
              <a:spcAft>
                <a:spcPts val="0"/>
              </a:spcAft>
              <a:buClr>
                <a:schemeClr val="dk2"/>
              </a:buClr>
              <a:buSzPts val="1200"/>
              <a:buChar char="●"/>
            </a:pPr>
            <a:r>
              <a:rPr lang="en" sz="1200" u="sng">
                <a:solidFill>
                  <a:schemeClr val="hlink"/>
                </a:solidFill>
                <a:hlinkClick r:id="rId7"/>
              </a:rPr>
              <a:t>Technology Spotlight — Accounting for the Development of Generative AI Software Products (October 7, 2024) | DART</a:t>
            </a:r>
            <a:endParaRPr sz="1200"/>
          </a:p>
          <a:p>
            <a:pPr indent="-304800" lvl="0" marL="457200" rtl="0" algn="l">
              <a:lnSpc>
                <a:spcPct val="150000"/>
              </a:lnSpc>
              <a:spcBef>
                <a:spcPts val="0"/>
              </a:spcBef>
              <a:spcAft>
                <a:spcPts val="0"/>
              </a:spcAft>
              <a:buSzPts val="1200"/>
              <a:buFont typeface="Open Sans"/>
              <a:buChar char="●"/>
            </a:pPr>
            <a:r>
              <a:rPr lang="en" sz="1200" u="sng">
                <a:solidFill>
                  <a:schemeClr val="hlink"/>
                </a:solidFill>
                <a:hlinkClick r:id="rId8"/>
              </a:rPr>
              <a:t>What Is Return on Investment (ROI) and How to Calculate It</a:t>
            </a:r>
            <a:endParaRPr sz="1200"/>
          </a:p>
          <a:p>
            <a:pPr indent="-304800" lvl="0" marL="457200" rtl="0" algn="l">
              <a:lnSpc>
                <a:spcPct val="150000"/>
              </a:lnSpc>
              <a:spcBef>
                <a:spcPts val="0"/>
              </a:spcBef>
              <a:spcAft>
                <a:spcPts val="0"/>
              </a:spcAft>
              <a:buSzPts val="1200"/>
              <a:buFont typeface="Open Sans"/>
              <a:buChar char="●"/>
            </a:pPr>
            <a:r>
              <a:rPr lang="en" sz="1200" u="sng">
                <a:solidFill>
                  <a:schemeClr val="hlink"/>
                </a:solidFill>
                <a:hlinkClick r:id="rId9"/>
              </a:rPr>
              <a:t>How to Measure the ROI of GenAI Investments? - Analytics Vidhya</a:t>
            </a:r>
            <a:endParaRPr sz="1200"/>
          </a:p>
          <a:p>
            <a:pPr indent="-304800" lvl="0" marL="457200" rtl="0" algn="l">
              <a:lnSpc>
                <a:spcPct val="150000"/>
              </a:lnSpc>
              <a:spcBef>
                <a:spcPts val="0"/>
              </a:spcBef>
              <a:spcAft>
                <a:spcPts val="0"/>
              </a:spcAft>
              <a:buSzPts val="1200"/>
              <a:buFont typeface="Open Sans"/>
              <a:buChar char="●"/>
            </a:pPr>
            <a:r>
              <a:rPr lang="en" sz="1200" u="sng">
                <a:solidFill>
                  <a:schemeClr val="hlink"/>
                </a:solidFill>
                <a:hlinkClick r:id="rId10"/>
              </a:rPr>
              <a:t>The path to generative AI value: Setting the flywheel in motion</a:t>
            </a:r>
            <a:endParaRPr sz="1200"/>
          </a:p>
          <a:p>
            <a:pPr indent="-304800" lvl="0" marL="457200" rtl="0" algn="l">
              <a:lnSpc>
                <a:spcPct val="150000"/>
              </a:lnSpc>
              <a:spcBef>
                <a:spcPts val="0"/>
              </a:spcBef>
              <a:spcAft>
                <a:spcPts val="0"/>
              </a:spcAft>
              <a:buSzPts val="1200"/>
              <a:buFont typeface="Open Sans"/>
              <a:buChar char="●"/>
            </a:pPr>
            <a:r>
              <a:rPr lang="en" sz="1200" u="sng">
                <a:solidFill>
                  <a:schemeClr val="hlink"/>
                </a:solidFill>
                <a:hlinkClick r:id="rId11"/>
              </a:rPr>
              <a:t>Index Insider: Generative AI Use Cases – Where’s the Top Line? | ISG</a:t>
            </a:r>
            <a:r>
              <a:rPr lang="en" sz="1200"/>
              <a:t>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TCS Partners &amp; Clients</a:t>
            </a:r>
            <a:endParaRPr/>
          </a:p>
        </p:txBody>
      </p:sp>
      <p:sp>
        <p:nvSpPr>
          <p:cNvPr id="187" name="Google Shape;187;p29"/>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88" name="Google Shape;188;p29"/>
          <p:cNvSpPr txBox="1"/>
          <p:nvPr/>
        </p:nvSpPr>
        <p:spPr>
          <a:xfrm>
            <a:off x="628650" y="907475"/>
            <a:ext cx="8251500" cy="9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chemeClr val="dk2"/>
                </a:solidFill>
                <a:highlight>
                  <a:srgbClr val="FFFFFF"/>
                </a:highlight>
                <a:latin typeface="Open Sans"/>
                <a:ea typeface="Open Sans"/>
                <a:cs typeface="Open Sans"/>
                <a:sym typeface="Open Sans"/>
              </a:rPr>
              <a:t>Some notable partnerships and clients of TCS that the consultancy service provides strategic advisement to include... </a:t>
            </a:r>
            <a:endParaRPr b="1" sz="1600">
              <a:solidFill>
                <a:schemeClr val="dk2"/>
              </a:solidFill>
              <a:highlight>
                <a:srgbClr val="FFFFFF"/>
              </a:highlight>
              <a:latin typeface="Open Sans"/>
              <a:ea typeface="Open Sans"/>
              <a:cs typeface="Open Sans"/>
              <a:sym typeface="Open Sans"/>
            </a:endParaRPr>
          </a:p>
          <a:p>
            <a:pPr indent="0" lvl="0" marL="0" rtl="0" algn="l">
              <a:spcBef>
                <a:spcPts val="1200"/>
              </a:spcBef>
              <a:spcAft>
                <a:spcPts val="0"/>
              </a:spcAft>
              <a:buNone/>
            </a:pPr>
            <a:r>
              <a:t/>
            </a:r>
            <a:endParaRPr sz="1600">
              <a:solidFill>
                <a:schemeClr val="dk2"/>
              </a:solidFill>
              <a:latin typeface="Open Sans"/>
              <a:ea typeface="Open Sans"/>
              <a:cs typeface="Open Sans"/>
              <a:sym typeface="Open Sans"/>
            </a:endParaRPr>
          </a:p>
        </p:txBody>
      </p:sp>
      <p:pic>
        <p:nvPicPr>
          <p:cNvPr id="189" name="Google Shape;189;p29"/>
          <p:cNvPicPr preferRelativeResize="0"/>
          <p:nvPr/>
        </p:nvPicPr>
        <p:blipFill>
          <a:blip r:embed="rId3">
            <a:alphaModFix/>
          </a:blip>
          <a:stretch>
            <a:fillRect/>
          </a:stretch>
        </p:blipFill>
        <p:spPr>
          <a:xfrm>
            <a:off x="1974857" y="2595938"/>
            <a:ext cx="2409216" cy="885825"/>
          </a:xfrm>
          <a:prstGeom prst="rect">
            <a:avLst/>
          </a:prstGeom>
          <a:noFill/>
          <a:ln>
            <a:noFill/>
          </a:ln>
        </p:spPr>
      </p:pic>
      <p:pic>
        <p:nvPicPr>
          <p:cNvPr id="190" name="Google Shape;190;p29"/>
          <p:cNvPicPr preferRelativeResize="0"/>
          <p:nvPr/>
        </p:nvPicPr>
        <p:blipFill>
          <a:blip r:embed="rId4">
            <a:alphaModFix/>
          </a:blip>
          <a:stretch>
            <a:fillRect/>
          </a:stretch>
        </p:blipFill>
        <p:spPr>
          <a:xfrm>
            <a:off x="678848" y="3646300"/>
            <a:ext cx="1845074" cy="754981"/>
          </a:xfrm>
          <a:prstGeom prst="rect">
            <a:avLst/>
          </a:prstGeom>
          <a:noFill/>
          <a:ln>
            <a:noFill/>
          </a:ln>
        </p:spPr>
      </p:pic>
      <p:pic>
        <p:nvPicPr>
          <p:cNvPr id="191" name="Google Shape;191;p29"/>
          <p:cNvPicPr preferRelativeResize="0"/>
          <p:nvPr/>
        </p:nvPicPr>
        <p:blipFill>
          <a:blip r:embed="rId5">
            <a:alphaModFix/>
          </a:blip>
          <a:stretch>
            <a:fillRect/>
          </a:stretch>
        </p:blipFill>
        <p:spPr>
          <a:xfrm>
            <a:off x="3678175" y="1781975"/>
            <a:ext cx="1590769" cy="994202"/>
          </a:xfrm>
          <a:prstGeom prst="rect">
            <a:avLst/>
          </a:prstGeom>
          <a:noFill/>
          <a:ln>
            <a:noFill/>
          </a:ln>
        </p:spPr>
      </p:pic>
      <p:pic>
        <p:nvPicPr>
          <p:cNvPr id="192" name="Google Shape;192;p29"/>
          <p:cNvPicPr preferRelativeResize="0"/>
          <p:nvPr/>
        </p:nvPicPr>
        <p:blipFill>
          <a:blip r:embed="rId6">
            <a:alphaModFix/>
          </a:blip>
          <a:stretch>
            <a:fillRect/>
          </a:stretch>
        </p:blipFill>
        <p:spPr>
          <a:xfrm>
            <a:off x="678847" y="1760147"/>
            <a:ext cx="1845074" cy="1037851"/>
          </a:xfrm>
          <a:prstGeom prst="rect">
            <a:avLst/>
          </a:prstGeom>
          <a:noFill/>
          <a:ln>
            <a:noFill/>
          </a:ln>
        </p:spPr>
      </p:pic>
      <p:pic>
        <p:nvPicPr>
          <p:cNvPr id="193" name="Google Shape;193;p29"/>
          <p:cNvPicPr preferRelativeResize="0"/>
          <p:nvPr/>
        </p:nvPicPr>
        <p:blipFill>
          <a:blip r:embed="rId7">
            <a:alphaModFix/>
          </a:blip>
          <a:stretch>
            <a:fillRect/>
          </a:stretch>
        </p:blipFill>
        <p:spPr>
          <a:xfrm>
            <a:off x="3649487" y="3504851"/>
            <a:ext cx="1845033" cy="1037851"/>
          </a:xfrm>
          <a:prstGeom prst="rect">
            <a:avLst/>
          </a:prstGeom>
          <a:noFill/>
          <a:ln>
            <a:noFill/>
          </a:ln>
        </p:spPr>
      </p:pic>
      <p:pic>
        <p:nvPicPr>
          <p:cNvPr id="194" name="Google Shape;194;p29"/>
          <p:cNvPicPr preferRelativeResize="0"/>
          <p:nvPr/>
        </p:nvPicPr>
        <p:blipFill>
          <a:blip r:embed="rId8">
            <a:alphaModFix/>
          </a:blip>
          <a:stretch>
            <a:fillRect/>
          </a:stretch>
        </p:blipFill>
        <p:spPr>
          <a:xfrm>
            <a:off x="5092700" y="2519925"/>
            <a:ext cx="1661855" cy="1037851"/>
          </a:xfrm>
          <a:prstGeom prst="rect">
            <a:avLst/>
          </a:prstGeom>
          <a:noFill/>
          <a:ln>
            <a:noFill/>
          </a:ln>
        </p:spPr>
      </p:pic>
      <p:pic>
        <p:nvPicPr>
          <p:cNvPr id="195" name="Google Shape;195;p29"/>
          <p:cNvPicPr preferRelativeResize="0"/>
          <p:nvPr/>
        </p:nvPicPr>
        <p:blipFill>
          <a:blip r:embed="rId9">
            <a:alphaModFix/>
          </a:blip>
          <a:stretch>
            <a:fillRect/>
          </a:stretch>
        </p:blipFill>
        <p:spPr>
          <a:xfrm>
            <a:off x="6585238" y="1812672"/>
            <a:ext cx="2016525" cy="1209901"/>
          </a:xfrm>
          <a:prstGeom prst="rect">
            <a:avLst/>
          </a:prstGeom>
          <a:noFill/>
          <a:ln>
            <a:noFill/>
          </a:ln>
        </p:spPr>
      </p:pic>
      <p:pic>
        <p:nvPicPr>
          <p:cNvPr id="196" name="Google Shape;196;p29"/>
          <p:cNvPicPr preferRelativeResize="0"/>
          <p:nvPr/>
        </p:nvPicPr>
        <p:blipFill>
          <a:blip r:embed="rId10">
            <a:alphaModFix/>
          </a:blip>
          <a:stretch>
            <a:fillRect/>
          </a:stretch>
        </p:blipFill>
        <p:spPr>
          <a:xfrm>
            <a:off x="6454663" y="2745475"/>
            <a:ext cx="2277652" cy="227765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92"/>
          <p:cNvSpPr txBox="1"/>
          <p:nvPr/>
        </p:nvSpPr>
        <p:spPr>
          <a:xfrm>
            <a:off x="773559" y="1815603"/>
            <a:ext cx="7596900" cy="1300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6192E"/>
              </a:buClr>
              <a:buSzPts val="3000"/>
              <a:buFont typeface="Open Sans Light"/>
              <a:buNone/>
            </a:pPr>
            <a:r>
              <a:rPr i="1" lang="en" sz="8000">
                <a:solidFill>
                  <a:srgbClr val="A6192E"/>
                </a:solidFill>
                <a:latin typeface="Open Sans Light"/>
                <a:ea typeface="Open Sans Light"/>
                <a:cs typeface="Open Sans Light"/>
                <a:sym typeface="Open Sans Light"/>
              </a:rPr>
              <a:t>APPENDIX</a:t>
            </a:r>
            <a:endParaRPr sz="8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9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Purpose Continued</a:t>
            </a:r>
            <a:endParaRPr/>
          </a:p>
        </p:txBody>
      </p:sp>
      <p:sp>
        <p:nvSpPr>
          <p:cNvPr id="1112" name="Google Shape;1112;p93"/>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113" name="Google Shape;1113;p93"/>
          <p:cNvSpPr txBox="1"/>
          <p:nvPr/>
        </p:nvSpPr>
        <p:spPr>
          <a:xfrm>
            <a:off x="402750" y="1150076"/>
            <a:ext cx="8338500" cy="2636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b="1" lang="en">
                <a:solidFill>
                  <a:schemeClr val="dk1"/>
                </a:solidFill>
                <a:latin typeface="Open Sans"/>
                <a:ea typeface="Open Sans"/>
                <a:cs typeface="Open Sans"/>
                <a:sym typeface="Open Sans"/>
              </a:rPr>
              <a:t>Application Performance</a:t>
            </a:r>
            <a:endParaRPr b="1">
              <a:solidFill>
                <a:schemeClr val="dk1"/>
              </a:solidFill>
              <a:latin typeface="Open Sans"/>
              <a:ea typeface="Open Sans"/>
              <a:cs typeface="Open Sans"/>
              <a:sym typeface="Open Sans"/>
            </a:endParaRPr>
          </a:p>
          <a:p>
            <a:pPr indent="-317500" lvl="0" marL="457200" rtl="0" algn="l">
              <a:lnSpc>
                <a:spcPct val="200000"/>
              </a:lnSpc>
              <a:spcBef>
                <a:spcPts val="0"/>
              </a:spcBef>
              <a:spcAft>
                <a:spcPts val="0"/>
              </a:spcAft>
              <a:buClr>
                <a:srgbClr val="384655"/>
              </a:buClr>
              <a:buSzPts val="1400"/>
              <a:buFont typeface="DM Sans"/>
              <a:buChar char="●"/>
            </a:pPr>
            <a:r>
              <a:rPr b="1" lang="en">
                <a:solidFill>
                  <a:srgbClr val="384655"/>
                </a:solidFill>
                <a:latin typeface="Open Sans"/>
                <a:ea typeface="Open Sans"/>
                <a:cs typeface="Open Sans"/>
                <a:sym typeface="Open Sans"/>
              </a:rPr>
              <a:t>Tool:</a:t>
            </a:r>
            <a:r>
              <a:rPr lang="en">
                <a:solidFill>
                  <a:srgbClr val="384655"/>
                </a:solidFill>
                <a:latin typeface="Open Sans"/>
                <a:ea typeface="Open Sans"/>
                <a:cs typeface="Open Sans"/>
                <a:sym typeface="Open Sans"/>
              </a:rPr>
              <a:t> SPECjEnterprise2010</a:t>
            </a:r>
            <a:endParaRPr>
              <a:solidFill>
                <a:srgbClr val="384655"/>
              </a:solidFill>
              <a:latin typeface="Open Sans"/>
              <a:ea typeface="Open Sans"/>
              <a:cs typeface="Open Sans"/>
              <a:sym typeface="Open Sans"/>
            </a:endParaRPr>
          </a:p>
          <a:p>
            <a:pPr indent="-317500" lvl="0" marL="457200" rtl="0" algn="l">
              <a:lnSpc>
                <a:spcPct val="200000"/>
              </a:lnSpc>
              <a:spcBef>
                <a:spcPts val="0"/>
              </a:spcBef>
              <a:spcAft>
                <a:spcPts val="0"/>
              </a:spcAft>
              <a:buClr>
                <a:srgbClr val="384655"/>
              </a:buClr>
              <a:buSzPts val="1400"/>
              <a:buFont typeface="DM Sans"/>
              <a:buChar char="●"/>
            </a:pPr>
            <a:r>
              <a:rPr b="1" lang="en">
                <a:solidFill>
                  <a:srgbClr val="384655"/>
                </a:solidFill>
                <a:latin typeface="Open Sans"/>
                <a:ea typeface="Open Sans"/>
                <a:cs typeface="Open Sans"/>
                <a:sym typeface="Open Sans"/>
              </a:rPr>
              <a:t>Purpose: </a:t>
            </a:r>
            <a:r>
              <a:rPr lang="en">
                <a:solidFill>
                  <a:srgbClr val="384655"/>
                </a:solidFill>
                <a:latin typeface="Open Sans"/>
                <a:ea typeface="Open Sans"/>
                <a:cs typeface="Open Sans"/>
                <a:sym typeface="Open Sans"/>
              </a:rPr>
              <a:t>Performance of a representative Java EE application</a:t>
            </a:r>
            <a:endParaRPr>
              <a:solidFill>
                <a:srgbClr val="384655"/>
              </a:solidFill>
              <a:latin typeface="Open Sans"/>
              <a:ea typeface="Open Sans"/>
              <a:cs typeface="Open Sans"/>
              <a:sym typeface="Open Sans"/>
            </a:endParaRPr>
          </a:p>
          <a:p>
            <a:pPr indent="-317500" lvl="0" marL="457200" rtl="0" algn="l">
              <a:lnSpc>
                <a:spcPct val="200000"/>
              </a:lnSpc>
              <a:spcBef>
                <a:spcPts val="0"/>
              </a:spcBef>
              <a:spcAft>
                <a:spcPts val="0"/>
              </a:spcAft>
              <a:buClr>
                <a:srgbClr val="384655"/>
              </a:buClr>
              <a:buSzPts val="1400"/>
              <a:buFont typeface="DM Sans"/>
              <a:buChar char="●"/>
            </a:pPr>
            <a:r>
              <a:rPr b="1" lang="en">
                <a:solidFill>
                  <a:srgbClr val="384655"/>
                </a:solidFill>
                <a:latin typeface="Open Sans"/>
                <a:ea typeface="Open Sans"/>
                <a:cs typeface="Open Sans"/>
                <a:sym typeface="Open Sans"/>
              </a:rPr>
              <a:t>Workload:</a:t>
            </a:r>
            <a:r>
              <a:rPr lang="en">
                <a:solidFill>
                  <a:srgbClr val="384655"/>
                </a:solidFill>
                <a:latin typeface="Open Sans"/>
                <a:ea typeface="Open Sans"/>
                <a:cs typeface="Open Sans"/>
                <a:sym typeface="Open Sans"/>
              </a:rPr>
              <a:t> Automobile dealership simulation</a:t>
            </a:r>
            <a:endParaRPr>
              <a:solidFill>
                <a:srgbClr val="384655"/>
              </a:solidFill>
              <a:latin typeface="Open Sans"/>
              <a:ea typeface="Open Sans"/>
              <a:cs typeface="Open Sans"/>
              <a:sym typeface="Open Sans"/>
            </a:endParaRPr>
          </a:p>
          <a:p>
            <a:pPr indent="-317500" lvl="0" marL="457200" rtl="0" algn="l">
              <a:lnSpc>
                <a:spcPct val="200000"/>
              </a:lnSpc>
              <a:spcBef>
                <a:spcPts val="0"/>
              </a:spcBef>
              <a:spcAft>
                <a:spcPts val="0"/>
              </a:spcAft>
              <a:buClr>
                <a:srgbClr val="384655"/>
              </a:buClr>
              <a:buSzPts val="1400"/>
              <a:buFont typeface="DM Sans"/>
              <a:buChar char="●"/>
            </a:pPr>
            <a:r>
              <a:rPr b="1" lang="en">
                <a:solidFill>
                  <a:srgbClr val="384655"/>
                </a:solidFill>
                <a:latin typeface="Open Sans"/>
                <a:ea typeface="Open Sans"/>
                <a:cs typeface="Open Sans"/>
                <a:sym typeface="Open Sans"/>
              </a:rPr>
              <a:t>Metric:</a:t>
            </a:r>
            <a:r>
              <a:rPr lang="en">
                <a:solidFill>
                  <a:srgbClr val="384655"/>
                </a:solidFill>
                <a:latin typeface="Open Sans"/>
                <a:ea typeface="Open Sans"/>
                <a:cs typeface="Open Sans"/>
                <a:sym typeface="Open Sans"/>
              </a:rPr>
              <a:t> Enterprise jAppServer Operations Per Second ("SPECjEnterprise2010 EjOPS")</a:t>
            </a:r>
            <a:endParaRPr>
              <a:solidFill>
                <a:srgbClr val="384655"/>
              </a:solidFill>
              <a:latin typeface="Open Sans"/>
              <a:ea typeface="Open Sans"/>
              <a:cs typeface="Open Sans"/>
              <a:sym typeface="Open Sans"/>
            </a:endParaRPr>
          </a:p>
          <a:p>
            <a:pPr indent="-317500" lvl="1" marL="914400" rtl="0" algn="l">
              <a:lnSpc>
                <a:spcPct val="200000"/>
              </a:lnSpc>
              <a:spcBef>
                <a:spcPts val="0"/>
              </a:spcBef>
              <a:spcAft>
                <a:spcPts val="0"/>
              </a:spcAft>
              <a:buClr>
                <a:srgbClr val="384655"/>
              </a:buClr>
              <a:buSzPts val="1400"/>
              <a:buFont typeface="Open Sans"/>
              <a:buChar char="○"/>
            </a:pPr>
            <a:r>
              <a:rPr lang="en">
                <a:solidFill>
                  <a:srgbClr val="384655"/>
                </a:solidFill>
                <a:latin typeface="Open Sans"/>
                <a:ea typeface="Open Sans"/>
                <a:cs typeface="Open Sans"/>
                <a:sym typeface="Open Sans"/>
              </a:rPr>
              <a:t>SPECjEnterprise2010 EjOPS = Dealer Transactions/sec + Workorders/sec</a:t>
            </a:r>
            <a:endParaRPr>
              <a:solidFill>
                <a:srgbClr val="384655"/>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Purpose Continued</a:t>
            </a:r>
            <a:endParaRPr/>
          </a:p>
        </p:txBody>
      </p:sp>
      <p:sp>
        <p:nvSpPr>
          <p:cNvPr id="1119" name="Google Shape;1119;p94"/>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120" name="Google Shape;1120;p94"/>
          <p:cNvSpPr txBox="1"/>
          <p:nvPr/>
        </p:nvSpPr>
        <p:spPr>
          <a:xfrm>
            <a:off x="402750" y="1150076"/>
            <a:ext cx="8338500" cy="2636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a:solidFill>
                  <a:srgbClr val="384655"/>
                </a:solidFill>
                <a:latin typeface="Open Sans"/>
                <a:ea typeface="Open Sans"/>
                <a:cs typeface="Open Sans"/>
                <a:sym typeface="Open Sans"/>
              </a:rPr>
              <a:t>Application Performance</a:t>
            </a:r>
            <a:endParaRPr b="1">
              <a:solidFill>
                <a:srgbClr val="384655"/>
              </a:solidFill>
              <a:latin typeface="Open Sans"/>
              <a:ea typeface="Open Sans"/>
              <a:cs typeface="Open Sans"/>
              <a:sym typeface="Open Sans"/>
            </a:endParaRPr>
          </a:p>
          <a:p>
            <a:pPr indent="0" lvl="0" marL="0" rtl="0" algn="l">
              <a:lnSpc>
                <a:spcPct val="200000"/>
              </a:lnSpc>
              <a:spcBef>
                <a:spcPts val="0"/>
              </a:spcBef>
              <a:spcAft>
                <a:spcPts val="0"/>
              </a:spcAft>
              <a:buNone/>
            </a:pPr>
            <a:r>
              <a:t/>
            </a:r>
            <a:endParaRPr>
              <a:solidFill>
                <a:srgbClr val="384655"/>
              </a:solidFill>
              <a:latin typeface="DM Sans"/>
              <a:ea typeface="DM Sans"/>
              <a:cs typeface="DM Sans"/>
              <a:sym typeface="DM Sans"/>
            </a:endParaRPr>
          </a:p>
        </p:txBody>
      </p:sp>
      <p:pic>
        <p:nvPicPr>
          <p:cNvPr id="1121" name="Google Shape;1121;p94"/>
          <p:cNvPicPr preferRelativeResize="0"/>
          <p:nvPr/>
        </p:nvPicPr>
        <p:blipFill>
          <a:blip r:embed="rId3">
            <a:alphaModFix/>
          </a:blip>
          <a:stretch>
            <a:fillRect/>
          </a:stretch>
        </p:blipFill>
        <p:spPr>
          <a:xfrm>
            <a:off x="0" y="1786100"/>
            <a:ext cx="9144001" cy="255375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9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Purpose Continued</a:t>
            </a:r>
            <a:endParaRPr/>
          </a:p>
        </p:txBody>
      </p:sp>
      <p:sp>
        <p:nvSpPr>
          <p:cNvPr id="1127" name="Google Shape;1127;p95"/>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128" name="Google Shape;1128;p95"/>
          <p:cNvSpPr txBox="1"/>
          <p:nvPr/>
        </p:nvSpPr>
        <p:spPr>
          <a:xfrm>
            <a:off x="402750" y="1150076"/>
            <a:ext cx="8338500" cy="2636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a:solidFill>
                  <a:srgbClr val="384655"/>
                </a:solidFill>
                <a:latin typeface="Open Sans"/>
                <a:ea typeface="Open Sans"/>
                <a:cs typeface="Open Sans"/>
                <a:sym typeface="Open Sans"/>
              </a:rPr>
              <a:t>Application Performance</a:t>
            </a:r>
            <a:endParaRPr b="1">
              <a:solidFill>
                <a:srgbClr val="384655"/>
              </a:solidFill>
              <a:latin typeface="Open Sans"/>
              <a:ea typeface="Open Sans"/>
              <a:cs typeface="Open Sans"/>
              <a:sym typeface="Open Sans"/>
            </a:endParaRPr>
          </a:p>
          <a:p>
            <a:pPr indent="0" lvl="0" marL="0" rtl="0" algn="l">
              <a:lnSpc>
                <a:spcPct val="200000"/>
              </a:lnSpc>
              <a:spcBef>
                <a:spcPts val="0"/>
              </a:spcBef>
              <a:spcAft>
                <a:spcPts val="0"/>
              </a:spcAft>
              <a:buNone/>
            </a:pPr>
            <a:r>
              <a:t/>
            </a:r>
            <a:endParaRPr>
              <a:solidFill>
                <a:srgbClr val="384655"/>
              </a:solidFill>
              <a:latin typeface="DM Sans"/>
              <a:ea typeface="DM Sans"/>
              <a:cs typeface="DM Sans"/>
              <a:sym typeface="DM Sans"/>
            </a:endParaRPr>
          </a:p>
        </p:txBody>
      </p:sp>
      <p:pic>
        <p:nvPicPr>
          <p:cNvPr id="1129" name="Google Shape;1129;p95"/>
          <p:cNvPicPr preferRelativeResize="0"/>
          <p:nvPr/>
        </p:nvPicPr>
        <p:blipFill>
          <a:blip r:embed="rId3">
            <a:alphaModFix/>
          </a:blip>
          <a:stretch>
            <a:fillRect/>
          </a:stretch>
        </p:blipFill>
        <p:spPr>
          <a:xfrm>
            <a:off x="316575" y="1493100"/>
            <a:ext cx="8198773" cy="29015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96"/>
          <p:cNvSpPr txBox="1"/>
          <p:nvPr>
            <p:ph type="title"/>
          </p:nvPr>
        </p:nvSpPr>
        <p:spPr>
          <a:xfrm>
            <a:off x="628650" y="9216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Purpose Continued</a:t>
            </a:r>
            <a:endParaRPr/>
          </a:p>
        </p:txBody>
      </p:sp>
      <p:sp>
        <p:nvSpPr>
          <p:cNvPr id="1135" name="Google Shape;1135;p96"/>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grpSp>
        <p:nvGrpSpPr>
          <p:cNvPr id="1136" name="Google Shape;1136;p96"/>
          <p:cNvGrpSpPr/>
          <p:nvPr/>
        </p:nvGrpSpPr>
        <p:grpSpPr>
          <a:xfrm>
            <a:off x="57413" y="1288375"/>
            <a:ext cx="3711687" cy="924600"/>
            <a:chOff x="155526" y="1242975"/>
            <a:chExt cx="3711687" cy="924600"/>
          </a:xfrm>
        </p:grpSpPr>
        <p:cxnSp>
          <p:nvCxnSpPr>
            <p:cNvPr id="1137" name="Google Shape;1137;p96"/>
            <p:cNvCxnSpPr/>
            <p:nvPr/>
          </p:nvCxnSpPr>
          <p:spPr>
            <a:xfrm rot="10800000">
              <a:off x="2642013" y="1654113"/>
              <a:ext cx="1225200" cy="0"/>
            </a:xfrm>
            <a:prstGeom prst="straightConnector1">
              <a:avLst/>
            </a:prstGeom>
            <a:noFill/>
            <a:ln cap="flat" cmpd="sng" w="9525">
              <a:solidFill>
                <a:srgbClr val="D83729"/>
              </a:solidFill>
              <a:prstDash val="solid"/>
              <a:round/>
              <a:headEnd len="sm" w="sm" type="none"/>
              <a:tailEnd len="med" w="med" type="oval"/>
            </a:ln>
          </p:spPr>
        </p:cxnSp>
        <p:sp>
          <p:nvSpPr>
            <p:cNvPr id="1138" name="Google Shape;1138;p96"/>
            <p:cNvSpPr txBox="1"/>
            <p:nvPr/>
          </p:nvSpPr>
          <p:spPr>
            <a:xfrm>
              <a:off x="155526" y="1242975"/>
              <a:ext cx="22773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Performance Comparison</a:t>
              </a:r>
              <a:endParaRPr b="1" sz="1200">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r">
                <a:spcBef>
                  <a:spcPts val="0"/>
                </a:spcBef>
                <a:spcAft>
                  <a:spcPts val="1600"/>
                </a:spcAft>
                <a:buNone/>
              </a:pPr>
              <a:r>
                <a:rPr lang="en" sz="1000">
                  <a:latin typeface="Roboto"/>
                  <a:ea typeface="Roboto"/>
                  <a:cs typeface="Roboto"/>
                  <a:sym typeface="Roboto"/>
                </a:rPr>
                <a:t>Enables organizations to assess their performance against industry standards and competitors.</a:t>
              </a:r>
              <a:r>
                <a:rPr lang="en" sz="1000">
                  <a:latin typeface="Roboto"/>
                  <a:ea typeface="Roboto"/>
                  <a:cs typeface="Roboto"/>
                  <a:sym typeface="Roboto"/>
                </a:rPr>
                <a:t> </a:t>
              </a:r>
              <a:endParaRPr b="1" sz="1000">
                <a:latin typeface="Roboto"/>
                <a:ea typeface="Roboto"/>
                <a:cs typeface="Roboto"/>
                <a:sym typeface="Roboto"/>
              </a:endParaRPr>
            </a:p>
          </p:txBody>
        </p:sp>
      </p:grpSp>
      <p:grpSp>
        <p:nvGrpSpPr>
          <p:cNvPr id="1139" name="Google Shape;1139;p96"/>
          <p:cNvGrpSpPr/>
          <p:nvPr/>
        </p:nvGrpSpPr>
        <p:grpSpPr>
          <a:xfrm>
            <a:off x="57412" y="2691525"/>
            <a:ext cx="3416413" cy="924600"/>
            <a:chOff x="155525" y="2646125"/>
            <a:chExt cx="3416413" cy="924600"/>
          </a:xfrm>
        </p:grpSpPr>
        <p:cxnSp>
          <p:nvCxnSpPr>
            <p:cNvPr id="1140" name="Google Shape;1140;p96"/>
            <p:cNvCxnSpPr/>
            <p:nvPr/>
          </p:nvCxnSpPr>
          <p:spPr>
            <a:xfrm rot="10800000">
              <a:off x="2641938" y="3108425"/>
              <a:ext cx="930000" cy="0"/>
            </a:xfrm>
            <a:prstGeom prst="straightConnector1">
              <a:avLst/>
            </a:prstGeom>
            <a:noFill/>
            <a:ln cap="flat" cmpd="sng" w="9525">
              <a:solidFill>
                <a:srgbClr val="BE2F22"/>
              </a:solidFill>
              <a:prstDash val="solid"/>
              <a:round/>
              <a:headEnd len="sm" w="sm" type="none"/>
              <a:tailEnd len="med" w="med" type="oval"/>
            </a:ln>
          </p:spPr>
        </p:cxnSp>
        <p:sp>
          <p:nvSpPr>
            <p:cNvPr id="1141" name="Google Shape;1141;p96"/>
            <p:cNvSpPr txBox="1"/>
            <p:nvPr/>
          </p:nvSpPr>
          <p:spPr>
            <a:xfrm>
              <a:off x="155525" y="2646125"/>
              <a:ext cx="22776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Identify Gaps and Opportunities</a:t>
              </a:r>
              <a:endParaRPr b="1" sz="12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t/>
              </a:r>
              <a:endParaRPr b="1" sz="12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1000">
                  <a:latin typeface="Roboto"/>
                  <a:ea typeface="Roboto"/>
                  <a:cs typeface="Roboto"/>
                  <a:sym typeface="Roboto"/>
                </a:rPr>
                <a:t>Highlights specific areas for improvement and potential growth based on performance metrics.</a:t>
              </a:r>
              <a:endParaRPr b="1" sz="1000">
                <a:latin typeface="Roboto"/>
                <a:ea typeface="Roboto"/>
                <a:cs typeface="Roboto"/>
                <a:sym typeface="Roboto"/>
              </a:endParaRPr>
            </a:p>
          </p:txBody>
        </p:sp>
      </p:grpSp>
      <p:grpSp>
        <p:nvGrpSpPr>
          <p:cNvPr id="1142" name="Google Shape;1142;p96"/>
          <p:cNvGrpSpPr/>
          <p:nvPr/>
        </p:nvGrpSpPr>
        <p:grpSpPr>
          <a:xfrm>
            <a:off x="4559625" y="3437100"/>
            <a:ext cx="4526963" cy="924600"/>
            <a:chOff x="4657738" y="3391700"/>
            <a:chExt cx="4526963" cy="924600"/>
          </a:xfrm>
        </p:grpSpPr>
        <p:cxnSp>
          <p:nvCxnSpPr>
            <p:cNvPr id="1143" name="Google Shape;1143;p96"/>
            <p:cNvCxnSpPr/>
            <p:nvPr/>
          </p:nvCxnSpPr>
          <p:spPr>
            <a:xfrm>
              <a:off x="4657738" y="3854000"/>
              <a:ext cx="1838700" cy="0"/>
            </a:xfrm>
            <a:prstGeom prst="straightConnector1">
              <a:avLst/>
            </a:prstGeom>
            <a:noFill/>
            <a:ln cap="flat" cmpd="sng" w="9525">
              <a:solidFill>
                <a:srgbClr val="B02B20"/>
              </a:solidFill>
              <a:prstDash val="solid"/>
              <a:round/>
              <a:headEnd len="sm" w="sm" type="none"/>
              <a:tailEnd len="med" w="med" type="oval"/>
            </a:ln>
          </p:spPr>
        </p:cxnSp>
        <p:sp>
          <p:nvSpPr>
            <p:cNvPr id="1144" name="Google Shape;1144;p96"/>
            <p:cNvSpPr txBox="1"/>
            <p:nvPr/>
          </p:nvSpPr>
          <p:spPr>
            <a:xfrm>
              <a:off x="6696500" y="3391700"/>
              <a:ext cx="2488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Personalized Suggestions</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rPr lang="en" sz="1100">
                  <a:solidFill>
                    <a:schemeClr val="dk1"/>
                  </a:solidFill>
                </a:rPr>
                <a:t>Provide actionable recommendations based on the KPIs</a:t>
              </a:r>
              <a:endParaRPr sz="1000">
                <a:latin typeface="Roboto"/>
                <a:ea typeface="Roboto"/>
                <a:cs typeface="Roboto"/>
                <a:sym typeface="Roboto"/>
              </a:endParaRPr>
            </a:p>
          </p:txBody>
        </p:sp>
      </p:grpSp>
      <p:grpSp>
        <p:nvGrpSpPr>
          <p:cNvPr id="1145" name="Google Shape;1145;p96"/>
          <p:cNvGrpSpPr/>
          <p:nvPr/>
        </p:nvGrpSpPr>
        <p:grpSpPr>
          <a:xfrm>
            <a:off x="5111725" y="1288375"/>
            <a:ext cx="3974863" cy="924600"/>
            <a:chOff x="5209838" y="1242975"/>
            <a:chExt cx="3974863" cy="924600"/>
          </a:xfrm>
        </p:grpSpPr>
        <p:sp>
          <p:nvSpPr>
            <p:cNvPr id="1146" name="Google Shape;1146;p96"/>
            <p:cNvSpPr txBox="1"/>
            <p:nvPr/>
          </p:nvSpPr>
          <p:spPr>
            <a:xfrm>
              <a:off x="6696500" y="1242975"/>
              <a:ext cx="2488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Support Decision-Making with Data</a:t>
              </a:r>
              <a:endParaRPr b="1" sz="12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Provides data-driven insights to guide strategic planning and operational decisions.</a:t>
              </a:r>
              <a:endParaRPr sz="1000">
                <a:latin typeface="Roboto"/>
                <a:ea typeface="Roboto"/>
                <a:cs typeface="Roboto"/>
                <a:sym typeface="Roboto"/>
              </a:endParaRPr>
            </a:p>
          </p:txBody>
        </p:sp>
        <p:cxnSp>
          <p:nvCxnSpPr>
            <p:cNvPr id="1147" name="Google Shape;1147;p96"/>
            <p:cNvCxnSpPr/>
            <p:nvPr/>
          </p:nvCxnSpPr>
          <p:spPr>
            <a:xfrm>
              <a:off x="5209838" y="1654113"/>
              <a:ext cx="1286700" cy="0"/>
            </a:xfrm>
            <a:prstGeom prst="straightConnector1">
              <a:avLst/>
            </a:prstGeom>
            <a:noFill/>
            <a:ln cap="flat" cmpd="sng" w="9525">
              <a:solidFill>
                <a:srgbClr val="801F17"/>
              </a:solidFill>
              <a:prstDash val="solid"/>
              <a:round/>
              <a:headEnd len="sm" w="sm" type="none"/>
              <a:tailEnd len="med" w="med" type="oval"/>
            </a:ln>
          </p:spPr>
        </p:cxnSp>
      </p:grpSp>
      <p:grpSp>
        <p:nvGrpSpPr>
          <p:cNvPr id="1148" name="Google Shape;1148;p96"/>
          <p:cNvGrpSpPr/>
          <p:nvPr/>
        </p:nvGrpSpPr>
        <p:grpSpPr>
          <a:xfrm>
            <a:off x="5512175" y="2358750"/>
            <a:ext cx="3574413" cy="924600"/>
            <a:chOff x="5610288" y="2313350"/>
            <a:chExt cx="3574413" cy="924600"/>
          </a:xfrm>
        </p:grpSpPr>
        <p:cxnSp>
          <p:nvCxnSpPr>
            <p:cNvPr id="1149" name="Google Shape;1149;p96"/>
            <p:cNvCxnSpPr/>
            <p:nvPr/>
          </p:nvCxnSpPr>
          <p:spPr>
            <a:xfrm>
              <a:off x="5610288" y="2775650"/>
              <a:ext cx="886200" cy="0"/>
            </a:xfrm>
            <a:prstGeom prst="straightConnector1">
              <a:avLst/>
            </a:prstGeom>
            <a:noFill/>
            <a:ln cap="flat" cmpd="sng" w="9525">
              <a:solidFill>
                <a:srgbClr val="A7291E"/>
              </a:solidFill>
              <a:prstDash val="solid"/>
              <a:round/>
              <a:headEnd len="sm" w="sm" type="none"/>
              <a:tailEnd len="med" w="med" type="oval"/>
            </a:ln>
          </p:spPr>
        </p:cxnSp>
        <p:sp>
          <p:nvSpPr>
            <p:cNvPr id="1150" name="Google Shape;1150;p96"/>
            <p:cNvSpPr txBox="1"/>
            <p:nvPr/>
          </p:nvSpPr>
          <p:spPr>
            <a:xfrm>
              <a:off x="6696500" y="2313350"/>
              <a:ext cx="2488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Monitor Progress Over Time</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Tracks performance trends to evaluate improvements or declines over specific periods.</a:t>
              </a:r>
              <a:endParaRPr sz="1000">
                <a:latin typeface="Roboto"/>
                <a:ea typeface="Roboto"/>
                <a:cs typeface="Roboto"/>
                <a:sym typeface="Roboto"/>
              </a:endParaRPr>
            </a:p>
          </p:txBody>
        </p:sp>
      </p:grpSp>
      <p:grpSp>
        <p:nvGrpSpPr>
          <p:cNvPr id="1151" name="Google Shape;1151;p96"/>
          <p:cNvGrpSpPr/>
          <p:nvPr/>
        </p:nvGrpSpPr>
        <p:grpSpPr>
          <a:xfrm>
            <a:off x="2503124" y="700351"/>
            <a:ext cx="3922200" cy="3915924"/>
            <a:chOff x="2610905" y="610653"/>
            <a:chExt cx="3922200" cy="3922200"/>
          </a:xfrm>
        </p:grpSpPr>
        <p:sp>
          <p:nvSpPr>
            <p:cNvPr id="1152" name="Google Shape;1152;p96"/>
            <p:cNvSpPr/>
            <p:nvPr/>
          </p:nvSpPr>
          <p:spPr>
            <a:xfrm rot="-4980021">
              <a:off x="3204123" y="1186472"/>
              <a:ext cx="2771960" cy="2771960"/>
            </a:xfrm>
            <a:prstGeom prst="blockArc">
              <a:avLst>
                <a:gd fmla="val 12602522" name="adj1"/>
                <a:gd fmla="val 16867657" name="adj2"/>
                <a:gd fmla="val 20844" name="adj3"/>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6"/>
            <p:cNvSpPr/>
            <p:nvPr/>
          </p:nvSpPr>
          <p:spPr>
            <a:xfrm rot="7920309">
              <a:off x="3183402" y="1183149"/>
              <a:ext cx="2777207" cy="2777207"/>
            </a:xfrm>
            <a:prstGeom prst="blockArc">
              <a:avLst>
                <a:gd fmla="val 12602522" name="adj1"/>
                <a:gd fmla="val 16867657" name="adj2"/>
                <a:gd fmla="val 20844" name="adj3"/>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6"/>
            <p:cNvSpPr/>
            <p:nvPr/>
          </p:nvSpPr>
          <p:spPr>
            <a:xfrm rot="3600063">
              <a:off x="3186335" y="1195681"/>
              <a:ext cx="2777488" cy="2777488"/>
            </a:xfrm>
            <a:prstGeom prst="blockArc">
              <a:avLst>
                <a:gd fmla="val 12602522" name="adj1"/>
                <a:gd fmla="val 16867657" name="adj2"/>
                <a:gd fmla="val 20844" name="adj3"/>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6"/>
            <p:cNvSpPr/>
            <p:nvPr/>
          </p:nvSpPr>
          <p:spPr>
            <a:xfrm rot="4024705">
              <a:off x="5326681" y="1940898"/>
              <a:ext cx="578477" cy="579147"/>
            </a:xfrm>
            <a:prstGeom prst="pie">
              <a:avLst>
                <a:gd fmla="val 6190354" name="adj1"/>
                <a:gd fmla="val 14996165" name="adj2"/>
              </a:avLst>
            </a:prstGeom>
            <a:solidFill>
              <a:srgbClr val="A7291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6"/>
            <p:cNvSpPr/>
            <p:nvPr/>
          </p:nvSpPr>
          <p:spPr>
            <a:xfrm rot="-6816027">
              <a:off x="5326729" y="1940918"/>
              <a:ext cx="578485" cy="579035"/>
            </a:xfrm>
            <a:prstGeom prst="pie">
              <a:avLst>
                <a:gd fmla="val 4028252" name="adj1"/>
                <a:gd fmla="val 17183677" name="adj2"/>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6"/>
            <p:cNvSpPr/>
            <p:nvPr/>
          </p:nvSpPr>
          <p:spPr>
            <a:xfrm rot="-9359762">
              <a:off x="3193941" y="1176205"/>
              <a:ext cx="2777287" cy="2777287"/>
            </a:xfrm>
            <a:prstGeom prst="blockArc">
              <a:avLst>
                <a:gd fmla="val 12602522" name="adj1"/>
                <a:gd fmla="val 16867657" name="adj2"/>
                <a:gd fmla="val 20844" name="adj3"/>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6"/>
            <p:cNvSpPr/>
            <p:nvPr/>
          </p:nvSpPr>
          <p:spPr>
            <a:xfrm rot="-8936366">
              <a:off x="3659126" y="3173505"/>
              <a:ext cx="578551" cy="578963"/>
            </a:xfrm>
            <a:prstGeom prst="pie">
              <a:avLst>
                <a:gd fmla="val 6190354" name="adj1"/>
                <a:gd fmla="val 14996165" name="adj2"/>
              </a:avLst>
            </a:prstGeom>
            <a:solidFill>
              <a:srgbClr val="BE2F2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6"/>
            <p:cNvSpPr/>
            <p:nvPr/>
          </p:nvSpPr>
          <p:spPr>
            <a:xfrm rot="1824498">
              <a:off x="3659375" y="3173497"/>
              <a:ext cx="578475" cy="578885"/>
            </a:xfrm>
            <a:prstGeom prst="pie">
              <a:avLst>
                <a:gd fmla="val 4028252" name="adj1"/>
                <a:gd fmla="val 17183677" name="adj2"/>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6"/>
            <p:cNvSpPr/>
            <p:nvPr/>
          </p:nvSpPr>
          <p:spPr>
            <a:xfrm rot="-600092">
              <a:off x="3198852" y="1195456"/>
              <a:ext cx="2777611" cy="2777611"/>
            </a:xfrm>
            <a:prstGeom prst="blockArc">
              <a:avLst>
                <a:gd fmla="val 12513247" name="adj1"/>
                <a:gd fmla="val 16867657" name="adj2"/>
                <a:gd fmla="val 20844" name="adj3"/>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6"/>
            <p:cNvSpPr/>
            <p:nvPr/>
          </p:nvSpPr>
          <p:spPr>
            <a:xfrm rot="-176551">
              <a:off x="4312105" y="1195442"/>
              <a:ext cx="578563" cy="579162"/>
            </a:xfrm>
            <a:prstGeom prst="pie">
              <a:avLst>
                <a:gd fmla="val 6190354" name="adj1"/>
                <a:gd fmla="val 14996165" name="adj2"/>
              </a:avLst>
            </a:prstGeom>
            <a:solidFill>
              <a:srgbClr val="801F1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6"/>
            <p:cNvSpPr/>
            <p:nvPr/>
          </p:nvSpPr>
          <p:spPr>
            <a:xfrm rot="10584085">
              <a:off x="4312088" y="1195622"/>
              <a:ext cx="578340" cy="578939"/>
            </a:xfrm>
            <a:prstGeom prst="pie">
              <a:avLst>
                <a:gd fmla="val 4028252" name="adj1"/>
                <a:gd fmla="val 17183677" name="adj2"/>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6"/>
            <p:cNvSpPr/>
            <p:nvPr/>
          </p:nvSpPr>
          <p:spPr>
            <a:xfrm rot="8344778">
              <a:off x="4940929" y="3162886"/>
              <a:ext cx="578465" cy="578888"/>
            </a:xfrm>
            <a:prstGeom prst="pie">
              <a:avLst>
                <a:gd fmla="val 6190354" name="adj1"/>
                <a:gd fmla="val 14996165" name="adj2"/>
              </a:avLst>
            </a:prstGeom>
            <a:solidFill>
              <a:srgbClr val="B02B2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6"/>
            <p:cNvSpPr/>
            <p:nvPr/>
          </p:nvSpPr>
          <p:spPr>
            <a:xfrm rot="-2495643">
              <a:off x="4941000" y="3162728"/>
              <a:ext cx="578445" cy="579093"/>
            </a:xfrm>
            <a:prstGeom prst="pie">
              <a:avLst>
                <a:gd fmla="val 4028252" name="adj1"/>
                <a:gd fmla="val 17183677" name="adj2"/>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6"/>
            <p:cNvSpPr/>
            <p:nvPr/>
          </p:nvSpPr>
          <p:spPr>
            <a:xfrm rot="-4556960">
              <a:off x="3257335" y="1939059"/>
              <a:ext cx="578302" cy="578957"/>
            </a:xfrm>
            <a:prstGeom prst="pie">
              <a:avLst>
                <a:gd fmla="val 6190354" name="adj1"/>
                <a:gd fmla="val 14996165" name="adj2"/>
              </a:avLst>
            </a:prstGeom>
            <a:solidFill>
              <a:srgbClr val="D8372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6"/>
            <p:cNvSpPr/>
            <p:nvPr/>
          </p:nvSpPr>
          <p:spPr>
            <a:xfrm rot="6204541">
              <a:off x="3257468" y="1938977"/>
              <a:ext cx="578264" cy="578917"/>
            </a:xfrm>
            <a:prstGeom prst="pie">
              <a:avLst>
                <a:gd fmla="val 4028252" name="adj1"/>
                <a:gd fmla="val 17183677" name="adj2"/>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6"/>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168" name="Google Shape;1168;p96"/>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1169" name="Google Shape;1169;p96"/>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1170" name="Google Shape;1170;p96"/>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1171" name="Google Shape;1171;p96"/>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97"/>
          <p:cNvSpPr txBox="1"/>
          <p:nvPr>
            <p:ph type="title"/>
          </p:nvPr>
        </p:nvSpPr>
        <p:spPr>
          <a:xfrm>
            <a:off x="628650" y="-6"/>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Industry Benchmarking Tool Features</a:t>
            </a:r>
            <a:endParaRPr/>
          </a:p>
        </p:txBody>
      </p:sp>
      <p:sp>
        <p:nvSpPr>
          <p:cNvPr id="1177" name="Google Shape;1177;p97"/>
          <p:cNvSpPr txBox="1"/>
          <p:nvPr/>
        </p:nvSpPr>
        <p:spPr>
          <a:xfrm>
            <a:off x="5534425" y="1418250"/>
            <a:ext cx="3673200" cy="2307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Cairo"/>
              <a:buChar char="●"/>
            </a:pPr>
            <a:r>
              <a:rPr lang="en">
                <a:solidFill>
                  <a:schemeClr val="dk1"/>
                </a:solidFill>
                <a:latin typeface="Open Sans"/>
                <a:ea typeface="Open Sans"/>
                <a:cs typeface="Open Sans"/>
                <a:sym typeface="Open Sans"/>
              </a:rPr>
              <a:t>Analytical</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Competitive Intelligence</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User Testing</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Extract Transform Loading (ETL)</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Predictive </a:t>
            </a:r>
            <a:r>
              <a:rPr lang="en">
                <a:solidFill>
                  <a:schemeClr val="dk1"/>
                </a:solidFill>
                <a:latin typeface="Open Sans"/>
                <a:ea typeface="Open Sans"/>
                <a:cs typeface="Open Sans"/>
                <a:sym typeface="Open Sans"/>
              </a:rPr>
              <a:t>Analysis</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Data Visualization</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Machine Learning (ML)</a:t>
            </a:r>
            <a:endParaRPr>
              <a:solidFill>
                <a:schemeClr val="dk1"/>
              </a:solidFill>
              <a:latin typeface="Open Sans"/>
              <a:ea typeface="Open Sans"/>
              <a:cs typeface="Open Sans"/>
              <a:sym typeface="Open Sans"/>
            </a:endParaRPr>
          </a:p>
        </p:txBody>
      </p:sp>
      <p:sp>
        <p:nvSpPr>
          <p:cNvPr id="1178" name="Google Shape;1178;p97"/>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pic>
        <p:nvPicPr>
          <p:cNvPr id="1179" name="Google Shape;1179;p97"/>
          <p:cNvPicPr preferRelativeResize="0"/>
          <p:nvPr/>
        </p:nvPicPr>
        <p:blipFill>
          <a:blip r:embed="rId3">
            <a:alphaModFix/>
          </a:blip>
          <a:stretch>
            <a:fillRect/>
          </a:stretch>
        </p:blipFill>
        <p:spPr>
          <a:xfrm>
            <a:off x="217325" y="1073463"/>
            <a:ext cx="5317099" cy="299656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98"/>
          <p:cNvSpPr txBox="1"/>
          <p:nvPr>
            <p:ph type="title"/>
          </p:nvPr>
        </p:nvSpPr>
        <p:spPr>
          <a:xfrm>
            <a:off x="628650" y="751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Benchmarking Research</a:t>
            </a:r>
            <a:endParaRPr/>
          </a:p>
        </p:txBody>
      </p:sp>
      <p:graphicFrame>
        <p:nvGraphicFramePr>
          <p:cNvPr id="1185" name="Google Shape;1185;p98"/>
          <p:cNvGraphicFramePr/>
          <p:nvPr/>
        </p:nvGraphicFramePr>
        <p:xfrm>
          <a:off x="853525" y="1356450"/>
          <a:ext cx="3000000" cy="3000000"/>
        </p:xfrm>
        <a:graphic>
          <a:graphicData uri="http://schemas.openxmlformats.org/drawingml/2006/table">
            <a:tbl>
              <a:tblPr>
                <a:noFill/>
                <a:tableStyleId>{5E2B8804-7D88-4D1F-B768-23095F170DEE}</a:tableStyleId>
              </a:tblPr>
              <a:tblGrid>
                <a:gridCol w="3112200"/>
                <a:gridCol w="4324750"/>
              </a:tblGrid>
              <a:tr h="381000">
                <a:tc>
                  <a:txBody>
                    <a:bodyPr/>
                    <a:lstStyle/>
                    <a:p>
                      <a:pPr indent="0" lvl="0" marL="0" rtl="0" algn="ctr">
                        <a:spcBef>
                          <a:spcPts val="0"/>
                        </a:spcBef>
                        <a:spcAft>
                          <a:spcPts val="0"/>
                        </a:spcAft>
                        <a:buNone/>
                      </a:pPr>
                      <a:r>
                        <a:rPr b="1" lang="en">
                          <a:latin typeface="Open Sans"/>
                          <a:ea typeface="Open Sans"/>
                          <a:cs typeface="Open Sans"/>
                          <a:sym typeface="Open Sans"/>
                        </a:rPr>
                        <a:t>BENCHMARKING AREAS</a:t>
                      </a:r>
                      <a:endParaRPr b="1">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7B2F3"/>
                    </a:solidFill>
                  </a:tcPr>
                </a:tc>
                <a:tc>
                  <a:txBody>
                    <a:bodyPr/>
                    <a:lstStyle/>
                    <a:p>
                      <a:pPr indent="0" lvl="0" marL="0" rtl="0" algn="ctr">
                        <a:spcBef>
                          <a:spcPts val="0"/>
                        </a:spcBef>
                        <a:spcAft>
                          <a:spcPts val="0"/>
                        </a:spcAft>
                        <a:buNone/>
                      </a:pPr>
                      <a:r>
                        <a:rPr b="1" lang="en">
                          <a:latin typeface="Open Sans"/>
                          <a:ea typeface="Open Sans"/>
                          <a:cs typeface="Open Sans"/>
                          <a:sym typeface="Open Sans"/>
                        </a:rPr>
                        <a:t>RESEARCH TOPICS</a:t>
                      </a:r>
                      <a:endParaRPr b="1">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7B2F3"/>
                    </a:solidFill>
                  </a:tcPr>
                </a:tc>
              </a:tr>
              <a:tr h="381000">
                <a:tc>
                  <a:txBody>
                    <a:bodyPr/>
                    <a:lstStyle/>
                    <a:p>
                      <a:pPr indent="0" lvl="0" marL="0" rtl="0" algn="l">
                        <a:spcBef>
                          <a:spcPts val="0"/>
                        </a:spcBef>
                        <a:spcAft>
                          <a:spcPts val="0"/>
                        </a:spcAft>
                        <a:buNone/>
                      </a:pPr>
                      <a:r>
                        <a:rPr lang="en">
                          <a:latin typeface="Open Sans"/>
                          <a:ea typeface="Open Sans"/>
                          <a:cs typeface="Open Sans"/>
                          <a:sym typeface="Open Sans"/>
                        </a:rPr>
                        <a:t>Product</a:t>
                      </a:r>
                      <a:endParaRPr>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5">
                  <a:txBody>
                    <a:bodyPr/>
                    <a:lstStyle/>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External vs. Internal Analysis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Current Benchmarking Tools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Key Metrics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Key Performance Indicators (KPIs)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Public Data Reports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Benchmarking Goals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Industry Leaders</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Open Sans"/>
                          <a:ea typeface="Open Sans"/>
                          <a:cs typeface="Open Sans"/>
                          <a:sym typeface="Open Sans"/>
                        </a:rPr>
                        <a:t>Operations</a:t>
                      </a:r>
                      <a:endParaRPr>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381000">
                <a:tc>
                  <a:txBody>
                    <a:bodyPr/>
                    <a:lstStyle/>
                    <a:p>
                      <a:pPr indent="0" lvl="0" marL="0" rtl="0" algn="l">
                        <a:spcBef>
                          <a:spcPts val="0"/>
                        </a:spcBef>
                        <a:spcAft>
                          <a:spcPts val="0"/>
                        </a:spcAft>
                        <a:buNone/>
                      </a:pPr>
                      <a:r>
                        <a:rPr lang="en">
                          <a:latin typeface="Open Sans"/>
                          <a:ea typeface="Open Sans"/>
                          <a:cs typeface="Open Sans"/>
                          <a:sym typeface="Open Sans"/>
                        </a:rPr>
                        <a:t>Financial</a:t>
                      </a:r>
                      <a:endParaRPr>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381000">
                <a:tc>
                  <a:txBody>
                    <a:bodyPr/>
                    <a:lstStyle/>
                    <a:p>
                      <a:pPr indent="0" lvl="0" marL="0" rtl="0" algn="l">
                        <a:spcBef>
                          <a:spcPts val="0"/>
                        </a:spcBef>
                        <a:spcAft>
                          <a:spcPts val="0"/>
                        </a:spcAft>
                        <a:buNone/>
                      </a:pPr>
                      <a:r>
                        <a:rPr lang="en">
                          <a:latin typeface="Open Sans"/>
                          <a:ea typeface="Open Sans"/>
                          <a:cs typeface="Open Sans"/>
                          <a:sym typeface="Open Sans"/>
                        </a:rPr>
                        <a:t>IT </a:t>
                      </a:r>
                      <a:r>
                        <a:rPr lang="en">
                          <a:latin typeface="Open Sans"/>
                          <a:ea typeface="Open Sans"/>
                          <a:cs typeface="Open Sans"/>
                          <a:sym typeface="Open Sans"/>
                        </a:rPr>
                        <a:t>Infrastructure</a:t>
                      </a:r>
                      <a:endParaRPr>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381000">
                <a:tc>
                  <a:txBody>
                    <a:bodyPr/>
                    <a:lstStyle/>
                    <a:p>
                      <a:pPr indent="0" lvl="0" marL="0" rtl="0" algn="l">
                        <a:spcBef>
                          <a:spcPts val="0"/>
                        </a:spcBef>
                        <a:spcAft>
                          <a:spcPts val="0"/>
                        </a:spcAft>
                        <a:buNone/>
                      </a:pPr>
                      <a:r>
                        <a:rPr lang="en">
                          <a:latin typeface="Open Sans"/>
                          <a:ea typeface="Open Sans"/>
                          <a:cs typeface="Open Sans"/>
                          <a:sym typeface="Open Sans"/>
                        </a:rPr>
                        <a:t>Performance</a:t>
                      </a:r>
                      <a:endParaRPr>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bl>
          </a:graphicData>
        </a:graphic>
      </p:graphicFrame>
      <p:sp>
        <p:nvSpPr>
          <p:cNvPr id="1186" name="Google Shape;1186;p98"/>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99"/>
          <p:cNvSpPr txBox="1"/>
          <p:nvPr>
            <p:ph type="title"/>
          </p:nvPr>
        </p:nvSpPr>
        <p:spPr>
          <a:xfrm>
            <a:off x="628650" y="-6"/>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Industry Benchmarking Tools</a:t>
            </a:r>
            <a:endParaRPr/>
          </a:p>
        </p:txBody>
      </p:sp>
      <p:graphicFrame>
        <p:nvGraphicFramePr>
          <p:cNvPr id="1192" name="Google Shape;1192;p99"/>
          <p:cNvGraphicFramePr/>
          <p:nvPr/>
        </p:nvGraphicFramePr>
        <p:xfrm>
          <a:off x="441525" y="1484850"/>
          <a:ext cx="3000000" cy="3000000"/>
        </p:xfrm>
        <a:graphic>
          <a:graphicData uri="http://schemas.openxmlformats.org/drawingml/2006/table">
            <a:tbl>
              <a:tblPr>
                <a:noFill/>
                <a:tableStyleId>{5E2B8804-7D88-4D1F-B768-23095F170DEE}</a:tableStyleId>
              </a:tblPr>
              <a:tblGrid>
                <a:gridCol w="3230525"/>
                <a:gridCol w="5030425"/>
              </a:tblGrid>
              <a:tr h="306850">
                <a:tc>
                  <a:txBody>
                    <a:bodyPr/>
                    <a:lstStyle/>
                    <a:p>
                      <a:pPr indent="0" lvl="0" marL="0" rtl="0" algn="ctr">
                        <a:spcBef>
                          <a:spcPts val="0"/>
                        </a:spcBef>
                        <a:spcAft>
                          <a:spcPts val="0"/>
                        </a:spcAft>
                        <a:buNone/>
                      </a:pPr>
                      <a:r>
                        <a:rPr b="1" lang="en">
                          <a:latin typeface="Open Sans"/>
                          <a:ea typeface="Open Sans"/>
                          <a:cs typeface="Open Sans"/>
                          <a:sym typeface="Open Sans"/>
                        </a:rPr>
                        <a:t>BENCHMARKING AREAS</a:t>
                      </a:r>
                      <a:endParaRPr b="1">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7B2F3"/>
                    </a:solidFill>
                  </a:tcPr>
                </a:tc>
                <a:tc>
                  <a:txBody>
                    <a:bodyPr/>
                    <a:lstStyle/>
                    <a:p>
                      <a:pPr indent="0" lvl="0" marL="0" rtl="0" algn="ctr">
                        <a:spcBef>
                          <a:spcPts val="0"/>
                        </a:spcBef>
                        <a:spcAft>
                          <a:spcPts val="0"/>
                        </a:spcAft>
                        <a:buNone/>
                      </a:pPr>
                      <a:r>
                        <a:rPr b="1" lang="en">
                          <a:latin typeface="Open Sans"/>
                          <a:ea typeface="Open Sans"/>
                          <a:cs typeface="Open Sans"/>
                          <a:sym typeface="Open Sans"/>
                        </a:rPr>
                        <a:t>TOOLS</a:t>
                      </a:r>
                      <a:endParaRPr b="1">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7B2F3"/>
                    </a:solidFill>
                  </a:tcPr>
                </a:tc>
              </a:tr>
              <a:tr h="376950">
                <a:tc>
                  <a:txBody>
                    <a:bodyPr/>
                    <a:lstStyle/>
                    <a:p>
                      <a:pPr indent="0" lvl="0" marL="0" rtl="0" algn="l">
                        <a:spcBef>
                          <a:spcPts val="0"/>
                        </a:spcBef>
                        <a:spcAft>
                          <a:spcPts val="0"/>
                        </a:spcAft>
                        <a:buNone/>
                      </a:pPr>
                      <a:r>
                        <a:rPr lang="en">
                          <a:latin typeface="Open Sans"/>
                          <a:ea typeface="Open Sans"/>
                          <a:cs typeface="Open Sans"/>
                          <a:sym typeface="Open Sans"/>
                        </a:rPr>
                        <a:t>Product</a:t>
                      </a:r>
                      <a:endParaRPr>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Mixpanel, Flurry, Crayon, Asana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850">
                <a:tc>
                  <a:txBody>
                    <a:bodyPr/>
                    <a:lstStyle/>
                    <a:p>
                      <a:pPr indent="0" lvl="0" marL="0" rtl="0" algn="l">
                        <a:spcBef>
                          <a:spcPts val="0"/>
                        </a:spcBef>
                        <a:spcAft>
                          <a:spcPts val="0"/>
                        </a:spcAft>
                        <a:buNone/>
                      </a:pPr>
                      <a:r>
                        <a:rPr lang="en">
                          <a:latin typeface="Open Sans"/>
                          <a:ea typeface="Open Sans"/>
                          <a:cs typeface="Open Sans"/>
                          <a:sym typeface="Open Sans"/>
                        </a:rPr>
                        <a:t>Operations</a:t>
                      </a:r>
                      <a:endParaRPr>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PowerBI, ARIMA, XGBoost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6950">
                <a:tc>
                  <a:txBody>
                    <a:bodyPr/>
                    <a:lstStyle/>
                    <a:p>
                      <a:pPr indent="0" lvl="0" marL="0" rtl="0" algn="l">
                        <a:spcBef>
                          <a:spcPts val="0"/>
                        </a:spcBef>
                        <a:spcAft>
                          <a:spcPts val="0"/>
                        </a:spcAft>
                        <a:buNone/>
                      </a:pPr>
                      <a:r>
                        <a:rPr lang="en">
                          <a:latin typeface="Open Sans"/>
                          <a:ea typeface="Open Sans"/>
                          <a:cs typeface="Open Sans"/>
                          <a:sym typeface="Open Sans"/>
                        </a:rPr>
                        <a:t>Financial</a:t>
                      </a:r>
                      <a:endParaRPr>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Sage Intacct, Yahoo Finance, Dun and Bradstreet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850">
                <a:tc>
                  <a:txBody>
                    <a:bodyPr/>
                    <a:lstStyle/>
                    <a:p>
                      <a:pPr indent="0" lvl="0" marL="0" rtl="0" algn="l">
                        <a:spcBef>
                          <a:spcPts val="0"/>
                        </a:spcBef>
                        <a:spcAft>
                          <a:spcPts val="0"/>
                        </a:spcAft>
                        <a:buNone/>
                      </a:pPr>
                      <a:r>
                        <a:rPr lang="en">
                          <a:latin typeface="Open Sans"/>
                          <a:ea typeface="Open Sans"/>
                          <a:cs typeface="Open Sans"/>
                          <a:sym typeface="Open Sans"/>
                        </a:rPr>
                        <a:t>IT Infrastructure</a:t>
                      </a:r>
                      <a:endParaRPr>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Apptio Cloudability, ServiceNow, Qualys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2075">
                <a:tc>
                  <a:txBody>
                    <a:bodyPr/>
                    <a:lstStyle/>
                    <a:p>
                      <a:pPr indent="0" lvl="0" marL="0" rtl="0" algn="l">
                        <a:spcBef>
                          <a:spcPts val="0"/>
                        </a:spcBef>
                        <a:spcAft>
                          <a:spcPts val="0"/>
                        </a:spcAft>
                        <a:buNone/>
                      </a:pPr>
                      <a:r>
                        <a:rPr lang="en">
                          <a:latin typeface="Open Sans"/>
                          <a:ea typeface="Open Sans"/>
                          <a:cs typeface="Open Sans"/>
                          <a:sym typeface="Open Sans"/>
                        </a:rPr>
                        <a:t>Performance</a:t>
                      </a:r>
                      <a:endParaRPr>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SPEC CPU 2017, PassMark Software - MemTest86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193" name="Google Shape;1193;p99"/>
          <p:cNvSpPr txBox="1"/>
          <p:nvPr/>
        </p:nvSpPr>
        <p:spPr>
          <a:xfrm>
            <a:off x="628650" y="639575"/>
            <a:ext cx="8251500" cy="9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chemeClr val="dk2"/>
                </a:solidFill>
                <a:highlight>
                  <a:srgbClr val="FFFFFF"/>
                </a:highlight>
                <a:latin typeface="Open Sans"/>
                <a:ea typeface="Open Sans"/>
                <a:cs typeface="Open Sans"/>
                <a:sym typeface="Open Sans"/>
              </a:rPr>
              <a:t>Some notable benchmarking tools available on the market. </a:t>
            </a:r>
            <a:endParaRPr b="1" sz="1600">
              <a:solidFill>
                <a:schemeClr val="dk2"/>
              </a:solidFill>
              <a:highlight>
                <a:srgbClr val="FFFFFF"/>
              </a:highlight>
              <a:latin typeface="Open Sans"/>
              <a:ea typeface="Open Sans"/>
              <a:cs typeface="Open Sans"/>
              <a:sym typeface="Open Sans"/>
            </a:endParaRPr>
          </a:p>
          <a:p>
            <a:pPr indent="0" lvl="0" marL="0" rtl="0" algn="l">
              <a:spcBef>
                <a:spcPts val="1200"/>
              </a:spcBef>
              <a:spcAft>
                <a:spcPts val="0"/>
              </a:spcAft>
              <a:buNone/>
            </a:pPr>
            <a:r>
              <a:t/>
            </a:r>
            <a:endParaRPr sz="1600">
              <a:solidFill>
                <a:schemeClr val="dk2"/>
              </a:solidFill>
              <a:latin typeface="Open Sans"/>
              <a:ea typeface="Open Sans"/>
              <a:cs typeface="Open Sans"/>
              <a:sym typeface="Open Sans"/>
            </a:endParaRPr>
          </a:p>
        </p:txBody>
      </p:sp>
      <p:sp>
        <p:nvSpPr>
          <p:cNvPr id="1194" name="Google Shape;1194;p99"/>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00"/>
          <p:cNvSpPr txBox="1"/>
          <p:nvPr>
            <p:ph type="title"/>
          </p:nvPr>
        </p:nvSpPr>
        <p:spPr>
          <a:xfrm>
            <a:off x="628663" y="433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IT Infrastructure Benchmarking</a:t>
            </a:r>
            <a:endParaRPr/>
          </a:p>
        </p:txBody>
      </p:sp>
      <p:sp>
        <p:nvSpPr>
          <p:cNvPr id="1200" name="Google Shape;1200;p100"/>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201" name="Google Shape;1201;p100"/>
          <p:cNvSpPr txBox="1"/>
          <p:nvPr/>
        </p:nvSpPr>
        <p:spPr>
          <a:xfrm>
            <a:off x="344250" y="1172100"/>
            <a:ext cx="3614700" cy="3367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b="1" lang="en" sz="1200">
                <a:solidFill>
                  <a:schemeClr val="dk1"/>
                </a:solidFill>
              </a:rPr>
              <a:t>Performance Benchmarking</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Measures the speed, uptime, or efficiency of IT systems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Metrics: </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b="1" lang="en" sz="1200">
                <a:solidFill>
                  <a:schemeClr val="dk1"/>
                </a:solidFill>
              </a:rPr>
              <a:t>Availability</a:t>
            </a:r>
            <a:endParaRPr b="1" sz="1200">
              <a:solidFill>
                <a:schemeClr val="dk1"/>
              </a:solidFill>
            </a:endParaRPr>
          </a:p>
          <a:p>
            <a:pPr indent="-304800" lvl="2" marL="1371600" rtl="0" algn="l">
              <a:lnSpc>
                <a:spcPct val="115000"/>
              </a:lnSpc>
              <a:spcBef>
                <a:spcPts val="0"/>
              </a:spcBef>
              <a:spcAft>
                <a:spcPts val="0"/>
              </a:spcAft>
              <a:buClr>
                <a:schemeClr val="dk1"/>
              </a:buClr>
              <a:buSzPts val="1200"/>
              <a:buChar char="■"/>
            </a:pPr>
            <a:r>
              <a:rPr b="1" lang="en" sz="1200">
                <a:solidFill>
                  <a:schemeClr val="dk1"/>
                </a:solidFill>
              </a:rPr>
              <a:t>Consistency</a:t>
            </a:r>
            <a:endParaRPr b="1" sz="1200">
              <a:solidFill>
                <a:schemeClr val="dk1"/>
              </a:solidFill>
            </a:endParaRPr>
          </a:p>
          <a:p>
            <a:pPr indent="-304800" lvl="2" marL="1371600" rtl="0" algn="l">
              <a:lnSpc>
                <a:spcPct val="115000"/>
              </a:lnSpc>
              <a:spcBef>
                <a:spcPts val="0"/>
              </a:spcBef>
              <a:spcAft>
                <a:spcPts val="0"/>
              </a:spcAft>
              <a:buClr>
                <a:schemeClr val="dk1"/>
              </a:buClr>
              <a:buSzPts val="1200"/>
              <a:buChar char="■"/>
            </a:pPr>
            <a:r>
              <a:rPr b="1" lang="en" sz="1200">
                <a:solidFill>
                  <a:schemeClr val="dk1"/>
                </a:solidFill>
              </a:rPr>
              <a:t>Incident Resolution</a:t>
            </a:r>
            <a:endParaRPr b="1" sz="1200">
              <a:solidFill>
                <a:schemeClr val="dk1"/>
              </a:solidFill>
            </a:endParaRPr>
          </a:p>
          <a:p>
            <a:pPr indent="-304800" lvl="2" marL="1371600" rtl="0" algn="l">
              <a:lnSpc>
                <a:spcPct val="115000"/>
              </a:lnSpc>
              <a:spcBef>
                <a:spcPts val="0"/>
              </a:spcBef>
              <a:spcAft>
                <a:spcPts val="0"/>
              </a:spcAft>
              <a:buClr>
                <a:schemeClr val="dk1"/>
              </a:buClr>
              <a:buSzPts val="1200"/>
              <a:buChar char="■"/>
            </a:pPr>
            <a:r>
              <a:rPr b="1" lang="en" sz="1200">
                <a:solidFill>
                  <a:schemeClr val="dk1"/>
                </a:solidFill>
              </a:rPr>
              <a:t>Transactional Volume</a:t>
            </a:r>
            <a:endParaRPr b="1" sz="1200">
              <a:solidFill>
                <a:schemeClr val="dk1"/>
              </a:solidFill>
            </a:endParaRPr>
          </a:p>
          <a:p>
            <a:pPr indent="-304800" lvl="2" marL="1371600" rtl="0" algn="l">
              <a:lnSpc>
                <a:spcPct val="115000"/>
              </a:lnSpc>
              <a:spcBef>
                <a:spcPts val="0"/>
              </a:spcBef>
              <a:spcAft>
                <a:spcPts val="0"/>
              </a:spcAft>
              <a:buClr>
                <a:schemeClr val="dk1"/>
              </a:buClr>
              <a:buSzPts val="1200"/>
              <a:buChar char="■"/>
            </a:pPr>
            <a:r>
              <a:rPr b="1" lang="en" sz="1200">
                <a:solidFill>
                  <a:schemeClr val="dk1"/>
                </a:solidFill>
              </a:rPr>
              <a:t>Response Time</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Common Benchmarking Tools: </a:t>
            </a:r>
            <a:endParaRPr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Sysbench</a:t>
            </a:r>
            <a:endParaRPr b="1"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Iperf</a:t>
            </a:r>
            <a:endParaRPr b="1"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Geekbench</a:t>
            </a:r>
            <a:endParaRPr b="1" sz="1200">
              <a:solidFill>
                <a:schemeClr val="dk1"/>
              </a:solidFill>
            </a:endParaRPr>
          </a:p>
        </p:txBody>
      </p:sp>
      <p:pic>
        <p:nvPicPr>
          <p:cNvPr id="1202" name="Google Shape;1202;p100"/>
          <p:cNvPicPr preferRelativeResize="0"/>
          <p:nvPr/>
        </p:nvPicPr>
        <p:blipFill>
          <a:blip r:embed="rId3">
            <a:alphaModFix/>
          </a:blip>
          <a:stretch>
            <a:fillRect/>
          </a:stretch>
        </p:blipFill>
        <p:spPr>
          <a:xfrm>
            <a:off x="3958950" y="1023313"/>
            <a:ext cx="5054425" cy="309686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01"/>
          <p:cNvSpPr txBox="1"/>
          <p:nvPr>
            <p:ph type="title"/>
          </p:nvPr>
        </p:nvSpPr>
        <p:spPr>
          <a:xfrm>
            <a:off x="628663" y="433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IT Infrastructure Benchmarking</a:t>
            </a:r>
            <a:endParaRPr/>
          </a:p>
        </p:txBody>
      </p:sp>
      <p:sp>
        <p:nvSpPr>
          <p:cNvPr id="1208" name="Google Shape;1208;p101"/>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209" name="Google Shape;1209;p101"/>
          <p:cNvSpPr txBox="1"/>
          <p:nvPr/>
        </p:nvSpPr>
        <p:spPr>
          <a:xfrm>
            <a:off x="237625" y="939425"/>
            <a:ext cx="4005900" cy="3068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b="1" lang="en" sz="1200">
                <a:solidFill>
                  <a:schemeClr val="dk1"/>
                </a:solidFill>
              </a:rPr>
              <a:t>Cost Efficiency </a:t>
            </a:r>
            <a:r>
              <a:rPr b="1" lang="en" sz="1200">
                <a:solidFill>
                  <a:schemeClr val="dk1"/>
                </a:solidFill>
              </a:rPr>
              <a:t>Benchmarking</a:t>
            </a:r>
            <a:endParaRPr b="1"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Compares IT spending and budgeting against industry norms to ensure cost-effectiveness</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Metrics: </a:t>
            </a:r>
            <a:endParaRPr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Budget Variance</a:t>
            </a:r>
            <a:endParaRPr b="1"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Average Resource Cost</a:t>
            </a:r>
            <a:endParaRPr b="1"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Costs per activity</a:t>
            </a:r>
            <a:endParaRPr b="1"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Labor Cost</a:t>
            </a:r>
            <a:endParaRPr b="1"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Common Benchmarking Tools: </a:t>
            </a:r>
            <a:endParaRPr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Apptio</a:t>
            </a:r>
            <a:endParaRPr b="1"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CloudHealth by VMware</a:t>
            </a:r>
            <a:endParaRPr b="1"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Ternary FinOps </a:t>
            </a:r>
            <a:endParaRPr b="1" sz="1200">
              <a:solidFill>
                <a:schemeClr val="dk1"/>
              </a:solidFill>
            </a:endParaRPr>
          </a:p>
        </p:txBody>
      </p:sp>
      <p:pic>
        <p:nvPicPr>
          <p:cNvPr id="1210" name="Google Shape;1210;p101"/>
          <p:cNvPicPr preferRelativeResize="0"/>
          <p:nvPr/>
        </p:nvPicPr>
        <p:blipFill>
          <a:blip r:embed="rId3">
            <a:alphaModFix/>
          </a:blip>
          <a:stretch>
            <a:fillRect/>
          </a:stretch>
        </p:blipFill>
        <p:spPr>
          <a:xfrm>
            <a:off x="4098850" y="1098713"/>
            <a:ext cx="4862277" cy="2946074"/>
          </a:xfrm>
          <a:prstGeom prst="rect">
            <a:avLst/>
          </a:prstGeom>
          <a:noFill/>
          <a:ln>
            <a:noFill/>
          </a:ln>
          <a:effectLst>
            <a:outerShdw blurRad="57150" rotWithShape="0" algn="bl" dir="5400000" dist="47625">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Problem Statement</a:t>
            </a:r>
            <a:endParaRPr/>
          </a:p>
        </p:txBody>
      </p:sp>
      <p:sp>
        <p:nvSpPr>
          <p:cNvPr id="202" name="Google Shape;202;p30"/>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203" name="Google Shape;203;p30"/>
          <p:cNvSpPr txBox="1"/>
          <p:nvPr/>
        </p:nvSpPr>
        <p:spPr>
          <a:xfrm>
            <a:off x="402750" y="1753620"/>
            <a:ext cx="8338500" cy="20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Open Sans"/>
                <a:ea typeface="Open Sans"/>
                <a:cs typeface="Open Sans"/>
                <a:sym typeface="Open Sans"/>
              </a:rPr>
              <a:t>“Performance benchmarking is a practice of </a:t>
            </a:r>
            <a:r>
              <a:rPr b="1" lang="en" sz="2000">
                <a:solidFill>
                  <a:schemeClr val="dk1"/>
                </a:solidFill>
                <a:latin typeface="Open Sans"/>
                <a:ea typeface="Open Sans"/>
                <a:cs typeface="Open Sans"/>
                <a:sym typeface="Open Sans"/>
              </a:rPr>
              <a:t>comparing</a:t>
            </a:r>
            <a:r>
              <a:rPr lang="en" sz="2000">
                <a:solidFill>
                  <a:schemeClr val="dk1"/>
                </a:solidFill>
                <a:latin typeface="Open Sans"/>
                <a:ea typeface="Open Sans"/>
                <a:cs typeface="Open Sans"/>
                <a:sym typeface="Open Sans"/>
              </a:rPr>
              <a:t> business performances and processes against industry standards. By </a:t>
            </a:r>
            <a:r>
              <a:rPr b="1" lang="en" sz="2000">
                <a:solidFill>
                  <a:schemeClr val="dk1"/>
                </a:solidFill>
                <a:latin typeface="Open Sans"/>
                <a:ea typeface="Open Sans"/>
                <a:cs typeface="Open Sans"/>
                <a:sym typeface="Open Sans"/>
              </a:rPr>
              <a:t>identifying</a:t>
            </a:r>
            <a:r>
              <a:rPr lang="en" sz="2000">
                <a:solidFill>
                  <a:schemeClr val="dk1"/>
                </a:solidFill>
                <a:latin typeface="Open Sans"/>
                <a:ea typeface="Open Sans"/>
                <a:cs typeface="Open Sans"/>
                <a:sym typeface="Open Sans"/>
              </a:rPr>
              <a:t> the best practices for performance benchmarking, the students must develop a framework to </a:t>
            </a:r>
            <a:r>
              <a:rPr b="1" lang="en" sz="2000">
                <a:solidFill>
                  <a:schemeClr val="dk1"/>
                </a:solidFill>
                <a:latin typeface="Open Sans"/>
                <a:ea typeface="Open Sans"/>
                <a:cs typeface="Open Sans"/>
                <a:sym typeface="Open Sans"/>
              </a:rPr>
              <a:t>improve</a:t>
            </a:r>
            <a:r>
              <a:rPr lang="en" sz="2000">
                <a:solidFill>
                  <a:schemeClr val="dk1"/>
                </a:solidFill>
                <a:latin typeface="Open Sans"/>
                <a:ea typeface="Open Sans"/>
                <a:cs typeface="Open Sans"/>
                <a:sym typeface="Open Sans"/>
              </a:rPr>
              <a:t> the organization's current benchmarking analysis techniques.”</a:t>
            </a:r>
            <a:endParaRPr sz="20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02"/>
          <p:cNvSpPr txBox="1"/>
          <p:nvPr/>
        </p:nvSpPr>
        <p:spPr>
          <a:xfrm>
            <a:off x="344300" y="1180100"/>
            <a:ext cx="3381000" cy="3131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b="1" lang="en" sz="1200">
                <a:solidFill>
                  <a:schemeClr val="dk1"/>
                </a:solidFill>
              </a:rPr>
              <a:t>Process Benchmarking</a:t>
            </a:r>
            <a:endParaRPr b="1"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Looks at the efficiency of IT workflows and processes</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Metrics: </a:t>
            </a:r>
            <a:endParaRPr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Value realization</a:t>
            </a:r>
            <a:endParaRPr b="1"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Delivery timelines</a:t>
            </a:r>
            <a:endParaRPr b="1"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Common Benchmarking Tools: </a:t>
            </a:r>
            <a:endParaRPr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ServiceNow</a:t>
            </a:r>
            <a:endParaRPr b="1" sz="1200">
              <a:solidFill>
                <a:schemeClr val="dk1"/>
              </a:solidFill>
            </a:endParaRPr>
          </a:p>
        </p:txBody>
      </p:sp>
      <p:sp>
        <p:nvSpPr>
          <p:cNvPr id="1216" name="Google Shape;1216;p102"/>
          <p:cNvSpPr txBox="1"/>
          <p:nvPr>
            <p:ph type="title"/>
          </p:nvPr>
        </p:nvSpPr>
        <p:spPr>
          <a:xfrm>
            <a:off x="628663" y="433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IT Infrastructure Benchmarking</a:t>
            </a:r>
            <a:endParaRPr/>
          </a:p>
        </p:txBody>
      </p:sp>
      <p:sp>
        <p:nvSpPr>
          <p:cNvPr id="1217" name="Google Shape;1217;p102"/>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pic>
        <p:nvPicPr>
          <p:cNvPr id="1218" name="Google Shape;1218;p102"/>
          <p:cNvPicPr preferRelativeResize="0"/>
          <p:nvPr/>
        </p:nvPicPr>
        <p:blipFill>
          <a:blip r:embed="rId3">
            <a:alphaModFix/>
          </a:blip>
          <a:stretch>
            <a:fillRect/>
          </a:stretch>
        </p:blipFill>
        <p:spPr>
          <a:xfrm>
            <a:off x="3725200" y="1080925"/>
            <a:ext cx="5300700" cy="298164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03"/>
          <p:cNvSpPr txBox="1"/>
          <p:nvPr/>
        </p:nvSpPr>
        <p:spPr>
          <a:xfrm>
            <a:off x="433300" y="1172100"/>
            <a:ext cx="3612300" cy="3131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b="1" lang="en" sz="1200">
                <a:solidFill>
                  <a:schemeClr val="dk1"/>
                </a:solidFill>
              </a:rPr>
              <a:t>Security</a:t>
            </a:r>
            <a:r>
              <a:rPr b="1" lang="en" sz="1200">
                <a:solidFill>
                  <a:schemeClr val="dk1"/>
                </a:solidFill>
              </a:rPr>
              <a:t> Benchmarking</a:t>
            </a:r>
            <a:endParaRPr b="1"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Evaluates security measures and adherence to industry best-practices</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Metrics: </a:t>
            </a:r>
            <a:endParaRPr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Encryption Standards</a:t>
            </a:r>
            <a:endParaRPr b="1"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Vulnerability Management</a:t>
            </a:r>
            <a:endParaRPr b="1"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Common Benchmarking Tools: </a:t>
            </a:r>
            <a:endParaRPr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Nessus</a:t>
            </a:r>
            <a:endParaRPr b="1" sz="1200">
              <a:solidFill>
                <a:schemeClr val="dk1"/>
              </a:solidFill>
            </a:endParaRPr>
          </a:p>
          <a:p>
            <a:pPr indent="-304800" lvl="2" marL="1371600" rtl="0" algn="l">
              <a:lnSpc>
                <a:spcPct val="150000"/>
              </a:lnSpc>
              <a:spcBef>
                <a:spcPts val="0"/>
              </a:spcBef>
              <a:spcAft>
                <a:spcPts val="0"/>
              </a:spcAft>
              <a:buClr>
                <a:schemeClr val="dk1"/>
              </a:buClr>
              <a:buSzPts val="1200"/>
              <a:buChar char="■"/>
            </a:pPr>
            <a:r>
              <a:rPr b="1" lang="en" sz="1200">
                <a:solidFill>
                  <a:schemeClr val="dk1"/>
                </a:solidFill>
              </a:rPr>
              <a:t>Qualys</a:t>
            </a:r>
            <a:endParaRPr b="1" sz="1200">
              <a:solidFill>
                <a:schemeClr val="dk1"/>
              </a:solidFill>
            </a:endParaRPr>
          </a:p>
        </p:txBody>
      </p:sp>
      <p:sp>
        <p:nvSpPr>
          <p:cNvPr id="1224" name="Google Shape;1224;p103"/>
          <p:cNvSpPr txBox="1"/>
          <p:nvPr>
            <p:ph type="title"/>
          </p:nvPr>
        </p:nvSpPr>
        <p:spPr>
          <a:xfrm>
            <a:off x="628663" y="433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IT Infrastructure Benchmarking</a:t>
            </a:r>
            <a:endParaRPr/>
          </a:p>
        </p:txBody>
      </p:sp>
      <p:sp>
        <p:nvSpPr>
          <p:cNvPr id="1225" name="Google Shape;1225;p103"/>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pic>
        <p:nvPicPr>
          <p:cNvPr id="1226" name="Google Shape;1226;p103"/>
          <p:cNvPicPr preferRelativeResize="0"/>
          <p:nvPr/>
        </p:nvPicPr>
        <p:blipFill>
          <a:blip r:embed="rId3">
            <a:alphaModFix/>
          </a:blip>
          <a:stretch>
            <a:fillRect/>
          </a:stretch>
        </p:blipFill>
        <p:spPr>
          <a:xfrm>
            <a:off x="4180575" y="1060550"/>
            <a:ext cx="4783023" cy="3022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0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Security</a:t>
            </a:r>
            <a:endParaRPr/>
          </a:p>
        </p:txBody>
      </p:sp>
      <p:sp>
        <p:nvSpPr>
          <p:cNvPr id="1232" name="Google Shape;1232;p104"/>
          <p:cNvSpPr txBox="1"/>
          <p:nvPr>
            <p:ph idx="1" type="body"/>
          </p:nvPr>
        </p:nvSpPr>
        <p:spPr>
          <a:xfrm>
            <a:off x="628650" y="1090876"/>
            <a:ext cx="7886700" cy="3556500"/>
          </a:xfrm>
          <a:prstGeom prst="rect">
            <a:avLst/>
          </a:prstGeom>
        </p:spPr>
        <p:txBody>
          <a:bodyPr anchorCtr="0" anchor="t" bIns="34275" lIns="68575" spcFirstLastPara="1" rIns="68575" wrap="square" tIns="34275">
            <a:normAutofit fontScale="92500" lnSpcReduction="20000"/>
          </a:bodyPr>
          <a:lstStyle/>
          <a:p>
            <a:pPr indent="0" lvl="0" marL="0" rtl="0" algn="l">
              <a:spcBef>
                <a:spcPts val="800"/>
              </a:spcBef>
              <a:spcAft>
                <a:spcPts val="0"/>
              </a:spcAft>
              <a:buNone/>
            </a:pPr>
            <a:r>
              <a:rPr b="1" lang="en"/>
              <a:t>Vulnerability Patch Management: </a:t>
            </a:r>
            <a:endParaRPr b="1"/>
          </a:p>
          <a:p>
            <a:pPr indent="0" lvl="0" marL="0" rtl="0" algn="l">
              <a:spcBef>
                <a:spcPts val="800"/>
              </a:spcBef>
              <a:spcAft>
                <a:spcPts val="0"/>
              </a:spcAft>
              <a:buNone/>
            </a:pPr>
            <a:r>
              <a:t/>
            </a:r>
            <a:endParaRPr b="1"/>
          </a:p>
          <a:p>
            <a:pPr indent="-293211" lvl="1" marL="914400" rtl="0" algn="l">
              <a:lnSpc>
                <a:spcPct val="115000"/>
              </a:lnSpc>
              <a:spcBef>
                <a:spcPts val="0"/>
              </a:spcBef>
              <a:spcAft>
                <a:spcPts val="0"/>
              </a:spcAft>
              <a:buClr>
                <a:schemeClr val="dk1"/>
              </a:buClr>
              <a:buSzPct val="61111"/>
              <a:buAutoNum type="arabicPeriod"/>
            </a:pPr>
            <a:r>
              <a:rPr lang="en"/>
              <a:t>Patching Rate</a:t>
            </a:r>
            <a:endParaRPr/>
          </a:p>
          <a:p>
            <a:pPr indent="-293211" lvl="1" marL="914400" rtl="0" algn="l">
              <a:lnSpc>
                <a:spcPct val="115000"/>
              </a:lnSpc>
              <a:spcBef>
                <a:spcPts val="0"/>
              </a:spcBef>
              <a:spcAft>
                <a:spcPts val="0"/>
              </a:spcAft>
              <a:buClr>
                <a:schemeClr val="dk1"/>
              </a:buClr>
              <a:buSzPct val="61111"/>
              <a:buAutoNum type="arabicPeriod"/>
            </a:pPr>
            <a:r>
              <a:rPr lang="en"/>
              <a:t>Average Open vs Closed Vulnerabilities based on severity rate</a:t>
            </a:r>
            <a:endParaRPr/>
          </a:p>
          <a:p>
            <a:pPr indent="-293211" lvl="2" marL="1371600" rtl="0" algn="l">
              <a:lnSpc>
                <a:spcPct val="115000"/>
              </a:lnSpc>
              <a:spcBef>
                <a:spcPts val="0"/>
              </a:spcBef>
              <a:spcAft>
                <a:spcPts val="0"/>
              </a:spcAft>
              <a:buClr>
                <a:schemeClr val="dk1"/>
              </a:buClr>
              <a:buSzPct val="73333"/>
              <a:buFont typeface="Arial"/>
              <a:buAutoNum type="arabicPeriod"/>
            </a:pPr>
            <a:r>
              <a:rPr lang="en"/>
              <a:t>Vulnerability ratings: Critical, High, Medium, Low, and None</a:t>
            </a:r>
            <a:endParaRPr/>
          </a:p>
          <a:p>
            <a:pPr indent="-293211" lvl="1" marL="914400" rtl="0" algn="l">
              <a:lnSpc>
                <a:spcPct val="115000"/>
              </a:lnSpc>
              <a:spcBef>
                <a:spcPts val="0"/>
              </a:spcBef>
              <a:spcAft>
                <a:spcPts val="0"/>
              </a:spcAft>
              <a:buClr>
                <a:schemeClr val="dk1"/>
              </a:buClr>
              <a:buSzPct val="61111"/>
              <a:buAutoNum type="arabicPeriod"/>
            </a:pPr>
            <a:r>
              <a:rPr lang="en"/>
              <a:t>Scan Rate</a:t>
            </a:r>
            <a:endParaRPr/>
          </a:p>
          <a:p>
            <a:pPr indent="-293211" lvl="1" marL="914400" rtl="0" algn="l">
              <a:lnSpc>
                <a:spcPct val="115000"/>
              </a:lnSpc>
              <a:spcBef>
                <a:spcPts val="0"/>
              </a:spcBef>
              <a:spcAft>
                <a:spcPts val="0"/>
              </a:spcAft>
              <a:buClr>
                <a:schemeClr val="dk1"/>
              </a:buClr>
              <a:buSzPct val="61111"/>
              <a:buAutoNum type="arabicPeriod"/>
            </a:pPr>
            <a:r>
              <a:rPr lang="en"/>
              <a:t>Mean Time to Detect</a:t>
            </a:r>
            <a:endParaRPr/>
          </a:p>
          <a:p>
            <a:pPr indent="-293211" lvl="1" marL="914400" rtl="0" algn="l">
              <a:lnSpc>
                <a:spcPct val="115000"/>
              </a:lnSpc>
              <a:spcBef>
                <a:spcPts val="0"/>
              </a:spcBef>
              <a:spcAft>
                <a:spcPts val="0"/>
              </a:spcAft>
              <a:buClr>
                <a:schemeClr val="dk1"/>
              </a:buClr>
              <a:buSzPct val="61111"/>
              <a:buAutoNum type="arabicPeriod"/>
            </a:pPr>
            <a:r>
              <a:rPr lang="en"/>
              <a:t>Mean Time to Resolve</a:t>
            </a:r>
            <a:endParaRPr/>
          </a:p>
          <a:p>
            <a:pPr indent="-293211" lvl="1" marL="914400" rtl="0" algn="l">
              <a:lnSpc>
                <a:spcPct val="115000"/>
              </a:lnSpc>
              <a:spcBef>
                <a:spcPts val="0"/>
              </a:spcBef>
              <a:spcAft>
                <a:spcPts val="0"/>
              </a:spcAft>
              <a:buClr>
                <a:schemeClr val="dk1"/>
              </a:buClr>
              <a:buSzPct val="61111"/>
              <a:buAutoNum type="arabicPeriod"/>
            </a:pPr>
            <a:r>
              <a:rPr lang="en"/>
              <a:t>Business Unit Risk Score</a:t>
            </a:r>
            <a:endParaRPr/>
          </a:p>
          <a:p>
            <a:pPr indent="-293211" lvl="1" marL="914400" rtl="0" algn="l">
              <a:lnSpc>
                <a:spcPct val="115000"/>
              </a:lnSpc>
              <a:spcBef>
                <a:spcPts val="0"/>
              </a:spcBef>
              <a:spcAft>
                <a:spcPts val="0"/>
              </a:spcAft>
              <a:buClr>
                <a:schemeClr val="dk1"/>
              </a:buClr>
              <a:buSzPct val="61111"/>
              <a:buAutoNum type="arabicPeriod"/>
            </a:pPr>
            <a:r>
              <a:rPr lang="en"/>
              <a:t>Vulnerability Maturity</a:t>
            </a:r>
            <a:endParaRPr/>
          </a:p>
          <a:p>
            <a:pPr indent="-293211" lvl="1" marL="914400" rtl="0" algn="l">
              <a:lnSpc>
                <a:spcPct val="115000"/>
              </a:lnSpc>
              <a:spcBef>
                <a:spcPts val="0"/>
              </a:spcBef>
              <a:spcAft>
                <a:spcPts val="0"/>
              </a:spcAft>
              <a:buClr>
                <a:schemeClr val="dk1"/>
              </a:buClr>
              <a:buSzPct val="61111"/>
              <a:buAutoNum type="arabicPeriod"/>
            </a:pPr>
            <a:r>
              <a:rPr lang="en"/>
              <a:t>Average Number of Granted Exceptions</a:t>
            </a:r>
            <a:endParaRPr/>
          </a:p>
          <a:p>
            <a:pPr indent="-293211" lvl="1" marL="914400" rtl="0" algn="l">
              <a:lnSpc>
                <a:spcPct val="115000"/>
              </a:lnSpc>
              <a:spcBef>
                <a:spcPts val="0"/>
              </a:spcBef>
              <a:spcAft>
                <a:spcPts val="0"/>
              </a:spcAft>
              <a:buClr>
                <a:schemeClr val="dk1"/>
              </a:buClr>
              <a:buSzPct val="61111"/>
              <a:buAutoNum type="arabicPeriod"/>
            </a:pPr>
            <a:r>
              <a:rPr lang="en"/>
              <a:t>Average Audit Score</a:t>
            </a:r>
            <a:endParaRPr/>
          </a:p>
          <a:p>
            <a:pPr indent="-293211" lvl="1" marL="914400" rtl="0" algn="l">
              <a:lnSpc>
                <a:spcPct val="115000"/>
              </a:lnSpc>
              <a:spcBef>
                <a:spcPts val="0"/>
              </a:spcBef>
              <a:spcAft>
                <a:spcPts val="0"/>
              </a:spcAft>
              <a:buClr>
                <a:schemeClr val="dk1"/>
              </a:buClr>
              <a:buSzPct val="61111"/>
              <a:buAutoNum type="arabicPeriod"/>
            </a:pPr>
            <a:r>
              <a:rPr lang="en"/>
              <a:t>Patch Prioritization Based on Vulnerability Rating</a:t>
            </a:r>
            <a:endParaRPr/>
          </a:p>
          <a:p>
            <a:pPr indent="0" lvl="0" marL="0" rtl="0" algn="l">
              <a:spcBef>
                <a:spcPts val="800"/>
              </a:spcBef>
              <a:spcAft>
                <a:spcPts val="0"/>
              </a:spcAft>
              <a:buNone/>
            </a:pPr>
            <a:r>
              <a:t/>
            </a:r>
            <a:endParaRPr/>
          </a:p>
        </p:txBody>
      </p:sp>
      <p:sp>
        <p:nvSpPr>
          <p:cNvPr id="1233" name="Google Shape;1233;p104"/>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0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Security</a:t>
            </a:r>
            <a:endParaRPr/>
          </a:p>
        </p:txBody>
      </p:sp>
      <p:sp>
        <p:nvSpPr>
          <p:cNvPr id="1239" name="Google Shape;1239;p105"/>
          <p:cNvSpPr txBox="1"/>
          <p:nvPr>
            <p:ph idx="1" type="body"/>
          </p:nvPr>
        </p:nvSpPr>
        <p:spPr>
          <a:xfrm>
            <a:off x="628650" y="1090876"/>
            <a:ext cx="7886700" cy="35565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b="1" lang="en"/>
              <a:t>Data Loss Prevention and Access Control</a:t>
            </a:r>
            <a:endParaRPr b="1"/>
          </a:p>
          <a:p>
            <a:pPr indent="0" lvl="0" marL="0" rtl="0" algn="l">
              <a:lnSpc>
                <a:spcPct val="115000"/>
              </a:lnSpc>
              <a:spcBef>
                <a:spcPts val="0"/>
              </a:spcBef>
              <a:spcAft>
                <a:spcPts val="0"/>
              </a:spcAft>
              <a:buNone/>
            </a:pPr>
            <a:r>
              <a:t/>
            </a:r>
            <a:endParaRPr b="1"/>
          </a:p>
          <a:p>
            <a:pPr indent="0" lvl="0" marL="914400" rtl="0" algn="l">
              <a:lnSpc>
                <a:spcPct val="150000"/>
              </a:lnSpc>
              <a:spcBef>
                <a:spcPts val="0"/>
              </a:spcBef>
              <a:spcAft>
                <a:spcPts val="0"/>
              </a:spcAft>
              <a:buNone/>
            </a:pPr>
            <a:r>
              <a:rPr lang="en" sz="1900"/>
              <a:t>a. 	Data Loss Prevention Effectiven</a:t>
            </a:r>
            <a:r>
              <a:rPr lang="en" sz="1900"/>
              <a:t>ess</a:t>
            </a:r>
            <a:endParaRPr sz="1900"/>
          </a:p>
          <a:p>
            <a:pPr indent="457200" lvl="0" marL="914400" rtl="0" algn="l">
              <a:lnSpc>
                <a:spcPct val="150000"/>
              </a:lnSpc>
              <a:spcBef>
                <a:spcPts val="0"/>
              </a:spcBef>
              <a:spcAft>
                <a:spcPts val="0"/>
              </a:spcAft>
              <a:buNone/>
            </a:pPr>
            <a:r>
              <a:rPr lang="en" sz="1900"/>
              <a:t>i. </a:t>
            </a:r>
            <a:r>
              <a:rPr lang="en" sz="1900"/>
              <a:t>Incident Prevention Ratio</a:t>
            </a:r>
            <a:endParaRPr sz="1900"/>
          </a:p>
          <a:p>
            <a:pPr indent="457200" lvl="0" marL="914400" rtl="0" algn="l">
              <a:lnSpc>
                <a:spcPct val="150000"/>
              </a:lnSpc>
              <a:spcBef>
                <a:spcPts val="0"/>
              </a:spcBef>
              <a:spcAft>
                <a:spcPts val="0"/>
              </a:spcAft>
              <a:buNone/>
            </a:pPr>
            <a:r>
              <a:rPr lang="en" sz="1900"/>
              <a:t>i</a:t>
            </a:r>
            <a:r>
              <a:rPr lang="en" sz="1900"/>
              <a:t>i. DLP response time</a:t>
            </a:r>
            <a:endParaRPr sz="1900"/>
          </a:p>
          <a:p>
            <a:pPr indent="457200" lvl="0" marL="914400" rtl="0" algn="l">
              <a:lnSpc>
                <a:spcPct val="150000"/>
              </a:lnSpc>
              <a:spcBef>
                <a:spcPts val="0"/>
              </a:spcBef>
              <a:spcAft>
                <a:spcPts val="0"/>
              </a:spcAft>
              <a:buClr>
                <a:schemeClr val="dk1"/>
              </a:buClr>
              <a:buSzPts val="1100"/>
              <a:buFont typeface="Arial"/>
              <a:buNone/>
            </a:pPr>
            <a:r>
              <a:rPr lang="en" sz="1900"/>
              <a:t>iii. False positives and negatives</a:t>
            </a:r>
            <a:endParaRPr sz="1900"/>
          </a:p>
          <a:p>
            <a:pPr indent="0" lvl="0" marL="1371600" rtl="0" algn="l">
              <a:lnSpc>
                <a:spcPct val="150000"/>
              </a:lnSpc>
              <a:spcBef>
                <a:spcPts val="0"/>
              </a:spcBef>
              <a:spcAft>
                <a:spcPts val="0"/>
              </a:spcAft>
              <a:buClr>
                <a:schemeClr val="dk1"/>
              </a:buClr>
              <a:buSzPts val="1100"/>
              <a:buFont typeface="Arial"/>
              <a:buNone/>
            </a:pPr>
            <a:r>
              <a:rPr lang="en" sz="1900"/>
              <a:t> </a:t>
            </a:r>
            <a:endParaRPr sz="1900"/>
          </a:p>
          <a:p>
            <a:pPr indent="0" lvl="0" marL="914400" rtl="0" algn="l">
              <a:lnSpc>
                <a:spcPct val="150000"/>
              </a:lnSpc>
              <a:spcBef>
                <a:spcPts val="0"/>
              </a:spcBef>
              <a:spcAft>
                <a:spcPts val="0"/>
              </a:spcAft>
              <a:buNone/>
            </a:pPr>
            <a:r>
              <a:rPr lang="en" sz="1900"/>
              <a:t>b. 	Access Management</a:t>
            </a:r>
            <a:endParaRPr b="1" sz="1900"/>
          </a:p>
          <a:p>
            <a:pPr indent="0" lvl="0" marL="0" rtl="0" algn="l">
              <a:spcBef>
                <a:spcPts val="800"/>
              </a:spcBef>
              <a:spcAft>
                <a:spcPts val="0"/>
              </a:spcAft>
              <a:buNone/>
            </a:pPr>
            <a:r>
              <a:t/>
            </a:r>
            <a:endParaRPr/>
          </a:p>
        </p:txBody>
      </p:sp>
      <p:sp>
        <p:nvSpPr>
          <p:cNvPr id="1240" name="Google Shape;1240;p105"/>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0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Security</a:t>
            </a:r>
            <a:endParaRPr/>
          </a:p>
        </p:txBody>
      </p:sp>
      <p:sp>
        <p:nvSpPr>
          <p:cNvPr id="1246" name="Google Shape;1246;p106"/>
          <p:cNvSpPr txBox="1"/>
          <p:nvPr>
            <p:ph idx="1" type="body"/>
          </p:nvPr>
        </p:nvSpPr>
        <p:spPr>
          <a:xfrm>
            <a:off x="628650" y="1090876"/>
            <a:ext cx="7886700" cy="3556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a:t>Network Endpoint Security</a:t>
            </a:r>
            <a:endParaRPr b="1"/>
          </a:p>
          <a:p>
            <a:pPr indent="0" lvl="0" marL="0" rtl="0" algn="l">
              <a:lnSpc>
                <a:spcPct val="115000"/>
              </a:lnSpc>
              <a:spcBef>
                <a:spcPts val="0"/>
              </a:spcBef>
              <a:spcAft>
                <a:spcPts val="0"/>
              </a:spcAft>
              <a:buNone/>
            </a:pPr>
            <a:r>
              <a:t/>
            </a:r>
            <a:endParaRPr b="1"/>
          </a:p>
          <a:p>
            <a:pPr indent="0" lvl="0" marL="914400" rtl="0" algn="l">
              <a:lnSpc>
                <a:spcPct val="150000"/>
              </a:lnSpc>
              <a:spcBef>
                <a:spcPts val="0"/>
              </a:spcBef>
              <a:spcAft>
                <a:spcPts val="0"/>
              </a:spcAft>
              <a:buNone/>
            </a:pPr>
            <a:r>
              <a:rPr lang="en" sz="1900"/>
              <a:t>a</a:t>
            </a:r>
            <a:r>
              <a:rPr lang="en" sz="1900"/>
              <a:t>.	</a:t>
            </a:r>
            <a:r>
              <a:rPr lang="en" sz="1900"/>
              <a:t>Non-human traffic</a:t>
            </a:r>
            <a:endParaRPr sz="1900"/>
          </a:p>
          <a:p>
            <a:pPr indent="0" lvl="0" marL="914400" rtl="0" algn="l">
              <a:lnSpc>
                <a:spcPct val="150000"/>
              </a:lnSpc>
              <a:spcBef>
                <a:spcPts val="0"/>
              </a:spcBef>
              <a:spcAft>
                <a:spcPts val="0"/>
              </a:spcAft>
              <a:buNone/>
            </a:pPr>
            <a:r>
              <a:rPr lang="en" sz="1900"/>
              <a:t>b.	Network Security Rating ( a score between A and F)</a:t>
            </a:r>
            <a:endParaRPr sz="1900"/>
          </a:p>
          <a:p>
            <a:pPr indent="0" lvl="0" marL="914400" rtl="0" algn="l">
              <a:lnSpc>
                <a:spcPct val="150000"/>
              </a:lnSpc>
              <a:spcBef>
                <a:spcPts val="0"/>
              </a:spcBef>
              <a:spcAft>
                <a:spcPts val="0"/>
              </a:spcAft>
              <a:buNone/>
            </a:pPr>
            <a:r>
              <a:rPr lang="en" sz="1900"/>
              <a:t>c.	Intrusion attempt vs. actual incidents </a:t>
            </a:r>
            <a:endParaRPr sz="1900"/>
          </a:p>
          <a:p>
            <a:pPr indent="0" lvl="0" marL="914400" rtl="0" algn="l">
              <a:lnSpc>
                <a:spcPct val="150000"/>
              </a:lnSpc>
              <a:spcBef>
                <a:spcPts val="0"/>
              </a:spcBef>
              <a:spcAft>
                <a:spcPts val="0"/>
              </a:spcAft>
              <a:buNone/>
            </a:pPr>
            <a:r>
              <a:t/>
            </a:r>
            <a:endParaRPr sz="1900"/>
          </a:p>
          <a:p>
            <a:pPr indent="0" lvl="0" marL="914400" rtl="0" algn="l">
              <a:lnSpc>
                <a:spcPct val="150000"/>
              </a:lnSpc>
              <a:spcBef>
                <a:spcPts val="0"/>
              </a:spcBef>
              <a:spcAft>
                <a:spcPts val="0"/>
              </a:spcAft>
              <a:buNone/>
            </a:pPr>
            <a:r>
              <a:t/>
            </a:r>
            <a:endParaRPr sz="1900"/>
          </a:p>
          <a:p>
            <a:pPr indent="0" lvl="0" marL="0" rtl="0" algn="l">
              <a:spcBef>
                <a:spcPts val="800"/>
              </a:spcBef>
              <a:spcAft>
                <a:spcPts val="0"/>
              </a:spcAft>
              <a:buNone/>
            </a:pPr>
            <a:r>
              <a:t/>
            </a:r>
            <a:endParaRPr/>
          </a:p>
        </p:txBody>
      </p:sp>
      <p:sp>
        <p:nvSpPr>
          <p:cNvPr id="1247" name="Google Shape;1247;p106"/>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0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Security</a:t>
            </a:r>
            <a:endParaRPr/>
          </a:p>
        </p:txBody>
      </p:sp>
      <p:sp>
        <p:nvSpPr>
          <p:cNvPr id="1253" name="Google Shape;1253;p107"/>
          <p:cNvSpPr txBox="1"/>
          <p:nvPr>
            <p:ph idx="1" type="body"/>
          </p:nvPr>
        </p:nvSpPr>
        <p:spPr>
          <a:xfrm>
            <a:off x="628650" y="1090876"/>
            <a:ext cx="7886700" cy="35565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t/>
            </a:r>
            <a:endParaRPr b="1"/>
          </a:p>
          <a:p>
            <a:pPr indent="0" lvl="0" marL="0" rtl="0" algn="l">
              <a:spcBef>
                <a:spcPts val="800"/>
              </a:spcBef>
              <a:spcAft>
                <a:spcPts val="0"/>
              </a:spcAft>
              <a:buNone/>
            </a:pPr>
            <a:r>
              <a:rPr b="1" lang="en"/>
              <a:t>Security Awareness and Policy Compliance</a:t>
            </a:r>
            <a:endParaRPr b="1"/>
          </a:p>
          <a:p>
            <a:pPr indent="0" lvl="0" marL="0" rtl="0" algn="l">
              <a:lnSpc>
                <a:spcPct val="115000"/>
              </a:lnSpc>
              <a:spcBef>
                <a:spcPts val="0"/>
              </a:spcBef>
              <a:spcAft>
                <a:spcPts val="0"/>
              </a:spcAft>
              <a:buNone/>
            </a:pPr>
            <a:r>
              <a:t/>
            </a:r>
            <a:endParaRPr b="1"/>
          </a:p>
          <a:p>
            <a:pPr indent="0" lvl="0" marL="914400" rtl="0" algn="l">
              <a:lnSpc>
                <a:spcPct val="150000"/>
              </a:lnSpc>
              <a:spcBef>
                <a:spcPts val="0"/>
              </a:spcBef>
              <a:spcAft>
                <a:spcPts val="0"/>
              </a:spcAft>
              <a:buNone/>
            </a:pPr>
            <a:r>
              <a:rPr lang="en" sz="1900"/>
              <a:t>a. 	</a:t>
            </a:r>
            <a:r>
              <a:rPr lang="en" sz="1900"/>
              <a:t>Number of cybersecurity incidents reported</a:t>
            </a:r>
            <a:endParaRPr sz="1900"/>
          </a:p>
          <a:p>
            <a:pPr indent="0" lvl="0" marL="914400" rtl="0" algn="l">
              <a:lnSpc>
                <a:spcPct val="150000"/>
              </a:lnSpc>
              <a:spcBef>
                <a:spcPts val="0"/>
              </a:spcBef>
              <a:spcAft>
                <a:spcPts val="0"/>
              </a:spcAft>
              <a:buNone/>
            </a:pPr>
            <a:r>
              <a:rPr lang="en" sz="1900"/>
              <a:t>b.	Security awareness training completion</a:t>
            </a:r>
            <a:endParaRPr sz="1900"/>
          </a:p>
          <a:p>
            <a:pPr indent="0" lvl="0" marL="914400" rtl="0" algn="l">
              <a:lnSpc>
                <a:spcPct val="150000"/>
              </a:lnSpc>
              <a:spcBef>
                <a:spcPts val="0"/>
              </a:spcBef>
              <a:spcAft>
                <a:spcPts val="0"/>
              </a:spcAft>
              <a:buNone/>
            </a:pPr>
            <a:r>
              <a:rPr lang="en" sz="1900"/>
              <a:t>c.	Incorrect SSL configurations</a:t>
            </a:r>
            <a:endParaRPr sz="1900"/>
          </a:p>
          <a:p>
            <a:pPr indent="0" lvl="0" marL="914400" rtl="0" algn="l">
              <a:lnSpc>
                <a:spcPct val="150000"/>
              </a:lnSpc>
              <a:spcBef>
                <a:spcPts val="0"/>
              </a:spcBef>
              <a:spcAft>
                <a:spcPts val="0"/>
              </a:spcAft>
              <a:buNone/>
            </a:pPr>
            <a:r>
              <a:rPr lang="en" sz="1900"/>
              <a:t>d.	Data Transferred via corporate network</a:t>
            </a:r>
            <a:endParaRPr sz="1900"/>
          </a:p>
          <a:p>
            <a:pPr indent="0" lvl="0" marL="914400" rtl="0" algn="l">
              <a:lnSpc>
                <a:spcPct val="150000"/>
              </a:lnSpc>
              <a:spcBef>
                <a:spcPts val="0"/>
              </a:spcBef>
              <a:spcAft>
                <a:spcPts val="0"/>
              </a:spcAft>
              <a:buNone/>
            </a:pPr>
            <a:r>
              <a:t/>
            </a:r>
            <a:endParaRPr sz="1900"/>
          </a:p>
          <a:p>
            <a:pPr indent="0" lvl="0" marL="914400" rtl="0" algn="l">
              <a:lnSpc>
                <a:spcPct val="150000"/>
              </a:lnSpc>
              <a:spcBef>
                <a:spcPts val="0"/>
              </a:spcBef>
              <a:spcAft>
                <a:spcPts val="0"/>
              </a:spcAft>
              <a:buNone/>
            </a:pPr>
            <a:r>
              <a:t/>
            </a:r>
            <a:endParaRPr sz="1900"/>
          </a:p>
          <a:p>
            <a:pPr indent="0" lvl="0" marL="0" rtl="0" algn="l">
              <a:spcBef>
                <a:spcPts val="800"/>
              </a:spcBef>
              <a:spcAft>
                <a:spcPts val="0"/>
              </a:spcAft>
              <a:buNone/>
            </a:pPr>
            <a:r>
              <a:t/>
            </a:r>
            <a:endParaRPr/>
          </a:p>
        </p:txBody>
      </p:sp>
      <p:sp>
        <p:nvSpPr>
          <p:cNvPr id="1254" name="Google Shape;1254;p107"/>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0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Purpose Continued</a:t>
            </a:r>
            <a:endParaRPr/>
          </a:p>
        </p:txBody>
      </p:sp>
      <p:sp>
        <p:nvSpPr>
          <p:cNvPr id="1260" name="Google Shape;1260;p108"/>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261" name="Google Shape;1261;p108"/>
          <p:cNvSpPr txBox="1"/>
          <p:nvPr/>
        </p:nvSpPr>
        <p:spPr>
          <a:xfrm>
            <a:off x="402750" y="1150076"/>
            <a:ext cx="8338500" cy="2636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Comprehensive Research for KPIs:</a:t>
            </a:r>
            <a:r>
              <a:rPr lang="en" sz="1800">
                <a:solidFill>
                  <a:schemeClr val="dk1"/>
                </a:solidFill>
                <a:latin typeface="Open Sans"/>
                <a:ea typeface="Open Sans"/>
                <a:cs typeface="Open Sans"/>
                <a:sym typeface="Open Sans"/>
              </a:rPr>
              <a:t> KPIs vary depending on the domain within the selected industry, ensuring that each performance metric is tailored to its specific context.</a:t>
            </a:r>
            <a:endParaRPr sz="1800">
              <a:solidFill>
                <a:schemeClr val="dk1"/>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Application Performance: # transactions / second </a:t>
            </a:r>
            <a:endParaRPr sz="1800">
              <a:solidFill>
                <a:schemeClr val="dk1"/>
              </a:solidFill>
              <a:latin typeface="Open Sans"/>
              <a:ea typeface="Open Sans"/>
              <a:cs typeface="Open Sans"/>
              <a:sym typeface="Open Sans"/>
            </a:endParaRPr>
          </a:p>
          <a:p>
            <a:pPr indent="-342900" lvl="1" marL="914400" rtl="0" algn="l">
              <a:lnSpc>
                <a:spcPct val="2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System Scalability: Memory, Throughput</a:t>
            </a:r>
            <a:endParaRPr sz="18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Prevent duplication of tasks:</a:t>
            </a:r>
            <a:r>
              <a:rPr lang="en" sz="1800">
                <a:solidFill>
                  <a:schemeClr val="dk1"/>
                </a:solidFill>
                <a:latin typeface="Open Sans"/>
                <a:ea typeface="Open Sans"/>
                <a:cs typeface="Open Sans"/>
                <a:sym typeface="Open Sans"/>
              </a:rPr>
              <a:t> Once the KPIs for a particular industry are determined, they only need periodic updates, avoiding repetitive efforts in re-establishing metrics.</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0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Purpose Continued</a:t>
            </a:r>
            <a:endParaRPr/>
          </a:p>
        </p:txBody>
      </p:sp>
      <p:sp>
        <p:nvSpPr>
          <p:cNvPr id="1267" name="Google Shape;1267;p109"/>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268" name="Google Shape;1268;p109"/>
          <p:cNvSpPr txBox="1"/>
          <p:nvPr/>
        </p:nvSpPr>
        <p:spPr>
          <a:xfrm>
            <a:off x="402750" y="1150076"/>
            <a:ext cx="8338500" cy="2636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Eliminate Manual Errors</a:t>
            </a:r>
            <a:r>
              <a:rPr b="1" lang="en" sz="1800">
                <a:solidFill>
                  <a:schemeClr val="dk1"/>
                </a:solidFill>
                <a:latin typeface="Open Sans"/>
                <a:ea typeface="Open Sans"/>
                <a:cs typeface="Open Sans"/>
                <a:sym typeface="Open Sans"/>
              </a:rPr>
              <a:t>:</a:t>
            </a:r>
            <a:r>
              <a:rPr lang="en" sz="1800">
                <a:solidFill>
                  <a:schemeClr val="dk1"/>
                </a:solidFill>
                <a:latin typeface="Open Sans"/>
                <a:ea typeface="Open Sans"/>
                <a:cs typeface="Open Sans"/>
                <a:sym typeface="Open Sans"/>
              </a:rPr>
              <a:t> </a:t>
            </a:r>
            <a:r>
              <a:rPr lang="en" sz="1800">
                <a:solidFill>
                  <a:schemeClr val="dk1"/>
                </a:solidFill>
                <a:latin typeface="Open Sans"/>
                <a:ea typeface="Open Sans"/>
                <a:cs typeface="Open Sans"/>
                <a:sym typeface="Open Sans"/>
              </a:rPr>
              <a:t>The tool ensures no KPIs or metrics are overlooked, avoiding costly manual mistakes and test redesigns.</a:t>
            </a:r>
            <a:endParaRPr sz="1800">
              <a:solidFill>
                <a:schemeClr val="dk1"/>
              </a:solidFill>
              <a:latin typeface="Open Sans"/>
              <a:ea typeface="Open Sans"/>
              <a:cs typeface="Open Sans"/>
              <a:sym typeface="Open Sans"/>
            </a:endParaRPr>
          </a:p>
          <a:p>
            <a:pPr indent="-342900" lvl="1" marL="914400" rtl="0" algn="l">
              <a:lnSpc>
                <a:spcPct val="115000"/>
              </a:lnSpc>
              <a:spcBef>
                <a:spcPts val="1000"/>
              </a:spcBef>
              <a:spcAft>
                <a:spcPts val="0"/>
              </a:spcAft>
              <a:buClr>
                <a:schemeClr val="dk1"/>
              </a:buClr>
              <a:buSzPts val="1800"/>
              <a:buFont typeface="Open Sans"/>
              <a:buChar char="○"/>
            </a:pPr>
            <a:r>
              <a:rPr lang="en" sz="1800">
                <a:solidFill>
                  <a:schemeClr val="dk1"/>
                </a:solidFill>
              </a:rPr>
              <a:t>Eg:</a:t>
            </a:r>
            <a:r>
              <a:rPr b="1" lang="en" sz="1800">
                <a:solidFill>
                  <a:schemeClr val="dk1"/>
                </a:solidFill>
              </a:rPr>
              <a:t> SPECjEnterprise2010</a:t>
            </a:r>
            <a:r>
              <a:rPr lang="en" sz="1800">
                <a:solidFill>
                  <a:schemeClr val="dk1"/>
                </a:solidFill>
                <a:latin typeface="Open Sans"/>
                <a:ea typeface="Open Sans"/>
                <a:cs typeface="Open Sans"/>
                <a:sym typeface="Open Sans"/>
              </a:rPr>
              <a:t> which is meant to test the application server stresses the database server as well</a:t>
            </a:r>
            <a:endParaRPr sz="1800">
              <a:solidFill>
                <a:schemeClr val="dk1"/>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Instant feedback</a:t>
            </a:r>
            <a:r>
              <a:rPr b="1" lang="en" sz="1800">
                <a:solidFill>
                  <a:schemeClr val="dk1"/>
                </a:solidFill>
                <a:latin typeface="Open Sans"/>
                <a:ea typeface="Open Sans"/>
                <a:cs typeface="Open Sans"/>
                <a:sym typeface="Open Sans"/>
              </a:rPr>
              <a:t>:</a:t>
            </a:r>
            <a:r>
              <a:rPr lang="en" sz="1800">
                <a:solidFill>
                  <a:schemeClr val="dk1"/>
                </a:solidFill>
                <a:latin typeface="Open Sans"/>
                <a:ea typeface="Open Sans"/>
                <a:cs typeface="Open Sans"/>
                <a:sym typeface="Open Sans"/>
              </a:rPr>
              <a:t> </a:t>
            </a:r>
            <a:r>
              <a:rPr lang="en" sz="1800">
                <a:solidFill>
                  <a:schemeClr val="dk1"/>
                </a:solidFill>
                <a:latin typeface="Open Sans"/>
                <a:ea typeface="Open Sans"/>
                <a:cs typeface="Open Sans"/>
                <a:sym typeface="Open Sans"/>
              </a:rPr>
              <a:t>Provides real-time performance insights, showing where organizations excel or need improvement, with industry benchmark comparisons.</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1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Business Impact Continued</a:t>
            </a:r>
            <a:endParaRPr/>
          </a:p>
        </p:txBody>
      </p:sp>
      <p:sp>
        <p:nvSpPr>
          <p:cNvPr id="1274" name="Google Shape;1274;p110"/>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275" name="Google Shape;1275;p110"/>
          <p:cNvSpPr txBox="1"/>
          <p:nvPr/>
        </p:nvSpPr>
        <p:spPr>
          <a:xfrm>
            <a:off x="402750" y="1150076"/>
            <a:ext cx="8338500" cy="2636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Increased operational efficiency:</a:t>
            </a:r>
            <a:r>
              <a:rPr lang="en" sz="1800">
                <a:solidFill>
                  <a:schemeClr val="dk1"/>
                </a:solidFill>
                <a:latin typeface="Open Sans"/>
                <a:ea typeface="Open Sans"/>
                <a:cs typeface="Open Sans"/>
                <a:sym typeface="Open Sans"/>
              </a:rPr>
              <a:t> Automating research and testing streamlines operations, minimizing manual intervention and reallocating resources to high-priority tasks.</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Cost savings and resource optimization:</a:t>
            </a:r>
            <a:r>
              <a:rPr lang="en" sz="1800">
                <a:solidFill>
                  <a:schemeClr val="dk1"/>
                </a:solidFill>
                <a:latin typeface="Open Sans"/>
                <a:ea typeface="Open Sans"/>
                <a:cs typeface="Open Sans"/>
                <a:sym typeface="Open Sans"/>
              </a:rPr>
              <a:t> By eliminating manual errors and redundant processes, organizations achieve significant cost savings and optimize manpower usage.</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1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Business Impact Continued</a:t>
            </a:r>
            <a:endParaRPr/>
          </a:p>
        </p:txBody>
      </p:sp>
      <p:sp>
        <p:nvSpPr>
          <p:cNvPr id="1281" name="Google Shape;1281;p111"/>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282" name="Google Shape;1282;p111"/>
          <p:cNvSpPr txBox="1"/>
          <p:nvPr/>
        </p:nvSpPr>
        <p:spPr>
          <a:xfrm>
            <a:off x="402750" y="1150076"/>
            <a:ext cx="8338500" cy="2636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Enhanced Strategic Planning:</a:t>
            </a:r>
            <a:r>
              <a:rPr lang="en" sz="1800">
                <a:solidFill>
                  <a:schemeClr val="dk1"/>
                </a:solidFill>
                <a:latin typeface="Open Sans"/>
                <a:ea typeface="Open Sans"/>
                <a:cs typeface="Open Sans"/>
                <a:sym typeface="Open Sans"/>
              </a:rPr>
              <a:t> </a:t>
            </a:r>
            <a:r>
              <a:rPr lang="en" sz="1800">
                <a:solidFill>
                  <a:schemeClr val="dk1"/>
                </a:solidFill>
                <a:latin typeface="Open Sans"/>
                <a:ea typeface="Open Sans"/>
                <a:cs typeface="Open Sans"/>
                <a:sym typeface="Open Sans"/>
              </a:rPr>
              <a:t>The tool delivers actionable insights that empower companies to align their improvement strategies with industry benchmarks and long-term goals.</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Competitive Advantage</a:t>
            </a:r>
            <a:r>
              <a:rPr b="1" lang="en" sz="1800">
                <a:solidFill>
                  <a:schemeClr val="dk1"/>
                </a:solidFill>
                <a:latin typeface="Open Sans"/>
                <a:ea typeface="Open Sans"/>
                <a:cs typeface="Open Sans"/>
                <a:sym typeface="Open Sans"/>
              </a:rPr>
              <a:t>:</a:t>
            </a:r>
            <a:r>
              <a:rPr lang="en" sz="1800">
                <a:solidFill>
                  <a:schemeClr val="dk1"/>
                </a:solidFill>
                <a:latin typeface="Open Sans"/>
                <a:ea typeface="Open Sans"/>
                <a:cs typeface="Open Sans"/>
                <a:sym typeface="Open Sans"/>
              </a:rPr>
              <a:t> </a:t>
            </a:r>
            <a:r>
              <a:rPr lang="en" sz="1800">
                <a:solidFill>
                  <a:schemeClr val="dk1"/>
                </a:solidFill>
                <a:latin typeface="Open Sans"/>
                <a:ea typeface="Open Sans"/>
                <a:cs typeface="Open Sans"/>
                <a:sym typeface="Open Sans"/>
              </a:rPr>
              <a:t>Continuous monitoring of performance metrics helps organizations identify improvement areas swiftly, ensuring they remain ahead of industry trends.</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Scope</a:t>
            </a:r>
            <a:endParaRPr/>
          </a:p>
        </p:txBody>
      </p:sp>
      <p:sp>
        <p:nvSpPr>
          <p:cNvPr id="209" name="Google Shape;209;p31"/>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210" name="Google Shape;210;p31"/>
          <p:cNvSpPr txBox="1"/>
          <p:nvPr/>
        </p:nvSpPr>
        <p:spPr>
          <a:xfrm>
            <a:off x="402750" y="1809150"/>
            <a:ext cx="8338500" cy="22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Open Sans"/>
                <a:ea typeface="Open Sans"/>
                <a:cs typeface="Open Sans"/>
                <a:sym typeface="Open Sans"/>
              </a:rPr>
              <a:t>“The </a:t>
            </a:r>
            <a:r>
              <a:rPr b="1" lang="en" sz="2000">
                <a:solidFill>
                  <a:schemeClr val="dk1"/>
                </a:solidFill>
                <a:latin typeface="Open Sans"/>
                <a:ea typeface="Open Sans"/>
                <a:cs typeface="Open Sans"/>
                <a:sym typeface="Open Sans"/>
              </a:rPr>
              <a:t>objective</a:t>
            </a:r>
            <a:r>
              <a:rPr lang="en" sz="2000">
                <a:solidFill>
                  <a:schemeClr val="dk1"/>
                </a:solidFill>
                <a:latin typeface="Open Sans"/>
                <a:ea typeface="Open Sans"/>
                <a:cs typeface="Open Sans"/>
                <a:sym typeface="Open Sans"/>
              </a:rPr>
              <a:t> of </a:t>
            </a:r>
            <a:r>
              <a:rPr lang="en" sz="2000">
                <a:solidFill>
                  <a:schemeClr val="dk1"/>
                </a:solidFill>
                <a:latin typeface="Open Sans"/>
                <a:ea typeface="Open Sans"/>
                <a:cs typeface="Open Sans"/>
                <a:sym typeface="Open Sans"/>
              </a:rPr>
              <a:t>the</a:t>
            </a:r>
            <a:r>
              <a:rPr lang="en" sz="2000">
                <a:solidFill>
                  <a:schemeClr val="dk1"/>
                </a:solidFill>
                <a:latin typeface="Open Sans"/>
                <a:ea typeface="Open Sans"/>
                <a:cs typeface="Open Sans"/>
                <a:sym typeface="Open Sans"/>
              </a:rPr>
              <a:t> project is to curate a benchmarking </a:t>
            </a:r>
            <a:r>
              <a:rPr b="1" lang="en" sz="2000">
                <a:solidFill>
                  <a:schemeClr val="dk1"/>
                </a:solidFill>
                <a:latin typeface="Open Sans"/>
                <a:ea typeface="Open Sans"/>
                <a:cs typeface="Open Sans"/>
                <a:sym typeface="Open Sans"/>
              </a:rPr>
              <a:t>framework</a:t>
            </a:r>
            <a:r>
              <a:rPr lang="en" sz="2000">
                <a:solidFill>
                  <a:schemeClr val="dk1"/>
                </a:solidFill>
                <a:latin typeface="Open Sans"/>
                <a:ea typeface="Open Sans"/>
                <a:cs typeface="Open Sans"/>
                <a:sym typeface="Open Sans"/>
              </a:rPr>
              <a:t> to uncover insights that are not </a:t>
            </a:r>
            <a:r>
              <a:rPr lang="en" sz="2000">
                <a:solidFill>
                  <a:schemeClr val="dk1"/>
                </a:solidFill>
                <a:latin typeface="Open Sans"/>
                <a:ea typeface="Open Sans"/>
                <a:cs typeface="Open Sans"/>
                <a:sym typeface="Open Sans"/>
              </a:rPr>
              <a:t>considered in current benchmarking analysis</a:t>
            </a:r>
            <a:r>
              <a:rPr lang="en" sz="2000">
                <a:solidFill>
                  <a:schemeClr val="dk1"/>
                </a:solidFill>
                <a:latin typeface="Open Sans"/>
                <a:ea typeface="Open Sans"/>
                <a:cs typeface="Open Sans"/>
                <a:sym typeface="Open Sans"/>
              </a:rPr>
              <a:t>. The goal is to build a </a:t>
            </a:r>
            <a:r>
              <a:rPr b="1" lang="en" sz="2000">
                <a:solidFill>
                  <a:schemeClr val="dk1"/>
                </a:solidFill>
                <a:latin typeface="Open Sans"/>
                <a:ea typeface="Open Sans"/>
                <a:cs typeface="Open Sans"/>
                <a:sym typeface="Open Sans"/>
              </a:rPr>
              <a:t>novel</a:t>
            </a:r>
            <a:r>
              <a:rPr lang="en" sz="2000">
                <a:solidFill>
                  <a:schemeClr val="dk1"/>
                </a:solidFill>
                <a:latin typeface="Open Sans"/>
                <a:ea typeface="Open Sans"/>
                <a:cs typeface="Open Sans"/>
                <a:sym typeface="Open Sans"/>
              </a:rPr>
              <a:t> framework that introduces a new methodology to the practice that will ultimately improved business performances with the focus on </a:t>
            </a:r>
            <a:r>
              <a:rPr b="1" lang="en" sz="2000">
                <a:solidFill>
                  <a:schemeClr val="dk1"/>
                </a:solidFill>
                <a:latin typeface="Open Sans"/>
                <a:ea typeface="Open Sans"/>
                <a:cs typeface="Open Sans"/>
                <a:sym typeface="Open Sans"/>
              </a:rPr>
              <a:t>IT Infrastructure</a:t>
            </a:r>
            <a:r>
              <a:rPr lang="en" sz="2000">
                <a:solidFill>
                  <a:schemeClr val="dk1"/>
                </a:solidFill>
                <a:latin typeface="Open Sans"/>
                <a:ea typeface="Open Sans"/>
                <a:cs typeface="Open Sans"/>
                <a:sym typeface="Open Sans"/>
              </a:rPr>
              <a:t> benchmarking.”</a:t>
            </a:r>
            <a:endParaRPr sz="2000">
              <a:solidFill>
                <a:schemeClr val="dk1"/>
              </a:solidFill>
              <a:latin typeface="Open Sans"/>
              <a:ea typeface="Open Sans"/>
              <a:cs typeface="Open Sans"/>
              <a:sym typeface="Open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12"/>
          <p:cNvSpPr txBox="1"/>
          <p:nvPr>
            <p:ph type="title"/>
          </p:nvPr>
        </p:nvSpPr>
        <p:spPr>
          <a:xfrm>
            <a:off x="628650" y="9216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Business Impact</a:t>
            </a:r>
            <a:r>
              <a:rPr lang="en"/>
              <a:t> Continued</a:t>
            </a:r>
            <a:endParaRPr/>
          </a:p>
        </p:txBody>
      </p:sp>
      <p:sp>
        <p:nvSpPr>
          <p:cNvPr id="1288" name="Google Shape;1288;p112"/>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grpSp>
        <p:nvGrpSpPr>
          <p:cNvPr id="1289" name="Google Shape;1289;p112"/>
          <p:cNvGrpSpPr/>
          <p:nvPr/>
        </p:nvGrpSpPr>
        <p:grpSpPr>
          <a:xfrm>
            <a:off x="416613" y="1660550"/>
            <a:ext cx="3352488" cy="552300"/>
            <a:chOff x="514725" y="1615150"/>
            <a:chExt cx="3352488" cy="552300"/>
          </a:xfrm>
        </p:grpSpPr>
        <p:cxnSp>
          <p:nvCxnSpPr>
            <p:cNvPr id="1290" name="Google Shape;1290;p112"/>
            <p:cNvCxnSpPr/>
            <p:nvPr/>
          </p:nvCxnSpPr>
          <p:spPr>
            <a:xfrm rot="10800000">
              <a:off x="2642013" y="1654113"/>
              <a:ext cx="1225200" cy="0"/>
            </a:xfrm>
            <a:prstGeom prst="straightConnector1">
              <a:avLst/>
            </a:prstGeom>
            <a:noFill/>
            <a:ln cap="flat" cmpd="sng" w="9525">
              <a:solidFill>
                <a:srgbClr val="D83729"/>
              </a:solidFill>
              <a:prstDash val="solid"/>
              <a:round/>
              <a:headEnd len="sm" w="sm" type="none"/>
              <a:tailEnd len="med" w="med" type="oval"/>
            </a:ln>
          </p:spPr>
        </p:cxnSp>
        <p:sp>
          <p:nvSpPr>
            <p:cNvPr id="1291" name="Google Shape;1291;p112"/>
            <p:cNvSpPr txBox="1"/>
            <p:nvPr/>
          </p:nvSpPr>
          <p:spPr>
            <a:xfrm>
              <a:off x="514725" y="1615150"/>
              <a:ext cx="1918200" cy="55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Increased Efficiency</a:t>
              </a:r>
              <a:endParaRPr b="1" sz="1000">
                <a:latin typeface="Roboto"/>
                <a:ea typeface="Roboto"/>
                <a:cs typeface="Roboto"/>
                <a:sym typeface="Roboto"/>
              </a:endParaRPr>
            </a:p>
            <a:p>
              <a:pPr indent="0" lvl="0" marL="0" rtl="0" algn="r">
                <a:lnSpc>
                  <a:spcPct val="115000"/>
                </a:lnSpc>
                <a:spcBef>
                  <a:spcPts val="1200"/>
                </a:spcBef>
                <a:spcAft>
                  <a:spcPts val="1200"/>
                </a:spcAft>
                <a:buNone/>
              </a:pPr>
              <a:r>
                <a:rPr lang="en" sz="1000">
                  <a:latin typeface="Roboto"/>
                  <a:ea typeface="Roboto"/>
                  <a:cs typeface="Roboto"/>
                  <a:sym typeface="Roboto"/>
                </a:rPr>
                <a:t>The tool automates tasks to streamline processes, enhancing overall operational efficiency. </a:t>
              </a:r>
              <a:endParaRPr b="1" sz="1000">
                <a:latin typeface="Roboto"/>
                <a:ea typeface="Roboto"/>
                <a:cs typeface="Roboto"/>
                <a:sym typeface="Roboto"/>
              </a:endParaRPr>
            </a:p>
          </p:txBody>
        </p:sp>
      </p:grpSp>
      <p:grpSp>
        <p:nvGrpSpPr>
          <p:cNvPr id="1292" name="Google Shape;1292;p112"/>
          <p:cNvGrpSpPr/>
          <p:nvPr/>
        </p:nvGrpSpPr>
        <p:grpSpPr>
          <a:xfrm>
            <a:off x="207676" y="2691525"/>
            <a:ext cx="3266149" cy="924600"/>
            <a:chOff x="305788" y="2646125"/>
            <a:chExt cx="3266149" cy="924600"/>
          </a:xfrm>
        </p:grpSpPr>
        <p:cxnSp>
          <p:nvCxnSpPr>
            <p:cNvPr id="1293" name="Google Shape;1293;p112"/>
            <p:cNvCxnSpPr/>
            <p:nvPr/>
          </p:nvCxnSpPr>
          <p:spPr>
            <a:xfrm rot="10800000">
              <a:off x="2641938" y="3108425"/>
              <a:ext cx="930000" cy="0"/>
            </a:xfrm>
            <a:prstGeom prst="straightConnector1">
              <a:avLst/>
            </a:prstGeom>
            <a:noFill/>
            <a:ln cap="flat" cmpd="sng" w="9525">
              <a:solidFill>
                <a:srgbClr val="BE2F22"/>
              </a:solidFill>
              <a:prstDash val="solid"/>
              <a:round/>
              <a:headEnd len="sm" w="sm" type="none"/>
              <a:tailEnd len="med" w="med" type="oval"/>
            </a:ln>
          </p:spPr>
        </p:cxnSp>
        <p:sp>
          <p:nvSpPr>
            <p:cNvPr id="1294" name="Google Shape;1294;p112"/>
            <p:cNvSpPr txBox="1"/>
            <p:nvPr/>
          </p:nvSpPr>
          <p:spPr>
            <a:xfrm>
              <a:off x="305788" y="2646125"/>
              <a:ext cx="21273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Cost Reduction</a:t>
              </a:r>
              <a:endParaRPr b="1" sz="800">
                <a:latin typeface="Roboto"/>
                <a:ea typeface="Roboto"/>
                <a:cs typeface="Roboto"/>
                <a:sym typeface="Roboto"/>
              </a:endParaRPr>
            </a:p>
            <a:p>
              <a:pPr indent="0" lvl="0" marL="0" rtl="0" algn="r">
                <a:lnSpc>
                  <a:spcPct val="115000"/>
                </a:lnSpc>
                <a:spcBef>
                  <a:spcPts val="1200"/>
                </a:spcBef>
                <a:spcAft>
                  <a:spcPts val="1200"/>
                </a:spcAft>
                <a:buNone/>
              </a:pPr>
              <a:r>
                <a:rPr lang="en" sz="1000">
                  <a:latin typeface="Roboto"/>
                  <a:ea typeface="Roboto"/>
                  <a:cs typeface="Roboto"/>
                  <a:sym typeface="Roboto"/>
                </a:rPr>
                <a:t>The tool reduces operational costs by minimizing resource utilization and manpower.</a:t>
              </a:r>
              <a:endParaRPr sz="1000">
                <a:latin typeface="Roboto"/>
                <a:ea typeface="Roboto"/>
                <a:cs typeface="Roboto"/>
                <a:sym typeface="Roboto"/>
              </a:endParaRPr>
            </a:p>
          </p:txBody>
        </p:sp>
      </p:grpSp>
      <p:grpSp>
        <p:nvGrpSpPr>
          <p:cNvPr id="1295" name="Google Shape;1295;p112"/>
          <p:cNvGrpSpPr/>
          <p:nvPr/>
        </p:nvGrpSpPr>
        <p:grpSpPr>
          <a:xfrm>
            <a:off x="4559625" y="3437100"/>
            <a:ext cx="4526963" cy="924600"/>
            <a:chOff x="4657738" y="3391700"/>
            <a:chExt cx="4526963" cy="924600"/>
          </a:xfrm>
        </p:grpSpPr>
        <p:cxnSp>
          <p:nvCxnSpPr>
            <p:cNvPr id="1296" name="Google Shape;1296;p112"/>
            <p:cNvCxnSpPr/>
            <p:nvPr/>
          </p:nvCxnSpPr>
          <p:spPr>
            <a:xfrm>
              <a:off x="4657738" y="3854000"/>
              <a:ext cx="1838700" cy="0"/>
            </a:xfrm>
            <a:prstGeom prst="straightConnector1">
              <a:avLst/>
            </a:prstGeom>
            <a:noFill/>
            <a:ln cap="flat" cmpd="sng" w="9525">
              <a:solidFill>
                <a:srgbClr val="B02B20"/>
              </a:solidFill>
              <a:prstDash val="solid"/>
              <a:round/>
              <a:headEnd len="sm" w="sm" type="none"/>
              <a:tailEnd len="med" w="med" type="oval"/>
            </a:ln>
          </p:spPr>
        </p:cxnSp>
        <p:sp>
          <p:nvSpPr>
            <p:cNvPr id="1297" name="Google Shape;1297;p112"/>
            <p:cNvSpPr txBox="1"/>
            <p:nvPr/>
          </p:nvSpPr>
          <p:spPr>
            <a:xfrm>
              <a:off x="6696500" y="3391700"/>
              <a:ext cx="2488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Minimized Manual Errors</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The tool decreases the likelihood of human errors through automated data handling.</a:t>
              </a:r>
              <a:endParaRPr b="1" sz="1000">
                <a:latin typeface="Roboto"/>
                <a:ea typeface="Roboto"/>
                <a:cs typeface="Roboto"/>
                <a:sym typeface="Roboto"/>
              </a:endParaRPr>
            </a:p>
          </p:txBody>
        </p:sp>
      </p:grpSp>
      <p:grpSp>
        <p:nvGrpSpPr>
          <p:cNvPr id="1298" name="Google Shape;1298;p112"/>
          <p:cNvGrpSpPr/>
          <p:nvPr/>
        </p:nvGrpSpPr>
        <p:grpSpPr>
          <a:xfrm>
            <a:off x="5111725" y="1288375"/>
            <a:ext cx="3974863" cy="924600"/>
            <a:chOff x="5209838" y="1242975"/>
            <a:chExt cx="3974863" cy="924600"/>
          </a:xfrm>
        </p:grpSpPr>
        <p:sp>
          <p:nvSpPr>
            <p:cNvPr id="1299" name="Google Shape;1299;p112"/>
            <p:cNvSpPr txBox="1"/>
            <p:nvPr/>
          </p:nvSpPr>
          <p:spPr>
            <a:xfrm>
              <a:off x="6696500" y="1242975"/>
              <a:ext cx="2488200" cy="92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400"/>
                </a:spcBef>
                <a:spcAft>
                  <a:spcPts val="0"/>
                </a:spcAft>
                <a:buNone/>
              </a:pPr>
              <a:r>
                <a:rPr b="1" lang="en" sz="1300">
                  <a:solidFill>
                    <a:schemeClr val="dk1"/>
                  </a:solidFill>
                </a:rPr>
                <a:t>Time Savings for Key Resources</a:t>
              </a:r>
              <a:endParaRPr b="1" sz="1000">
                <a:latin typeface="Roboto"/>
                <a:ea typeface="Roboto"/>
                <a:cs typeface="Roboto"/>
                <a:sym typeface="Roboto"/>
              </a:endParaRPr>
            </a:p>
            <a:p>
              <a:pPr indent="0" lvl="0" marL="0" rtl="0" algn="l">
                <a:lnSpc>
                  <a:spcPct val="115000"/>
                </a:lnSpc>
                <a:spcBef>
                  <a:spcPts val="1200"/>
                </a:spcBef>
                <a:spcAft>
                  <a:spcPts val="0"/>
                </a:spcAft>
                <a:buNone/>
              </a:pPr>
              <a:r>
                <a:rPr lang="en" sz="1000">
                  <a:latin typeface="Roboto"/>
                  <a:ea typeface="Roboto"/>
                  <a:cs typeface="Roboto"/>
                  <a:sym typeface="Roboto"/>
                </a:rPr>
                <a:t>The tool saves time for key resources by automating repetitive tasks and allowing focus on strategic initiatives.</a:t>
              </a:r>
              <a:endParaRPr sz="1000">
                <a:latin typeface="Roboto"/>
                <a:ea typeface="Roboto"/>
                <a:cs typeface="Roboto"/>
                <a:sym typeface="Roboto"/>
              </a:endParaRPr>
            </a:p>
            <a:p>
              <a:pPr indent="0" lvl="0" marL="0" rtl="0" algn="l">
                <a:spcBef>
                  <a:spcPts val="1200"/>
                </a:spcBef>
                <a:spcAft>
                  <a:spcPts val="1600"/>
                </a:spcAft>
                <a:buNone/>
              </a:pPr>
              <a:r>
                <a:t/>
              </a:r>
              <a:endParaRPr sz="1000">
                <a:latin typeface="Roboto"/>
                <a:ea typeface="Roboto"/>
                <a:cs typeface="Roboto"/>
                <a:sym typeface="Roboto"/>
              </a:endParaRPr>
            </a:p>
          </p:txBody>
        </p:sp>
        <p:cxnSp>
          <p:nvCxnSpPr>
            <p:cNvPr id="1300" name="Google Shape;1300;p112"/>
            <p:cNvCxnSpPr/>
            <p:nvPr/>
          </p:nvCxnSpPr>
          <p:spPr>
            <a:xfrm>
              <a:off x="5209838" y="1654113"/>
              <a:ext cx="1286700" cy="0"/>
            </a:xfrm>
            <a:prstGeom prst="straightConnector1">
              <a:avLst/>
            </a:prstGeom>
            <a:noFill/>
            <a:ln cap="flat" cmpd="sng" w="9525">
              <a:solidFill>
                <a:srgbClr val="801F17"/>
              </a:solidFill>
              <a:prstDash val="solid"/>
              <a:round/>
              <a:headEnd len="sm" w="sm" type="none"/>
              <a:tailEnd len="med" w="med" type="oval"/>
            </a:ln>
          </p:spPr>
        </p:cxnSp>
      </p:grpSp>
      <p:grpSp>
        <p:nvGrpSpPr>
          <p:cNvPr id="1301" name="Google Shape;1301;p112"/>
          <p:cNvGrpSpPr/>
          <p:nvPr/>
        </p:nvGrpSpPr>
        <p:grpSpPr>
          <a:xfrm>
            <a:off x="5512175" y="2358750"/>
            <a:ext cx="3574413" cy="924600"/>
            <a:chOff x="5610288" y="2313350"/>
            <a:chExt cx="3574413" cy="924600"/>
          </a:xfrm>
        </p:grpSpPr>
        <p:cxnSp>
          <p:nvCxnSpPr>
            <p:cNvPr id="1302" name="Google Shape;1302;p112"/>
            <p:cNvCxnSpPr/>
            <p:nvPr/>
          </p:nvCxnSpPr>
          <p:spPr>
            <a:xfrm>
              <a:off x="5610288" y="2775650"/>
              <a:ext cx="886200" cy="0"/>
            </a:xfrm>
            <a:prstGeom prst="straightConnector1">
              <a:avLst/>
            </a:prstGeom>
            <a:noFill/>
            <a:ln cap="flat" cmpd="sng" w="9525">
              <a:solidFill>
                <a:srgbClr val="A7291E"/>
              </a:solidFill>
              <a:prstDash val="solid"/>
              <a:round/>
              <a:headEnd len="sm" w="sm" type="none"/>
              <a:tailEnd len="med" w="med" type="oval"/>
            </a:ln>
          </p:spPr>
        </p:cxnSp>
        <p:sp>
          <p:nvSpPr>
            <p:cNvPr id="1303" name="Google Shape;1303;p112"/>
            <p:cNvSpPr txBox="1"/>
            <p:nvPr/>
          </p:nvSpPr>
          <p:spPr>
            <a:xfrm>
              <a:off x="6696500" y="2313350"/>
              <a:ext cx="24882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Improved Decision-Making</a:t>
              </a:r>
              <a:endParaRPr b="1" sz="1000">
                <a:latin typeface="Roboto"/>
                <a:ea typeface="Roboto"/>
                <a:cs typeface="Roboto"/>
                <a:sym typeface="Roboto"/>
              </a:endParaRPr>
            </a:p>
            <a:p>
              <a:pPr indent="0" lvl="0" marL="0" rtl="0" algn="l">
                <a:lnSpc>
                  <a:spcPct val="115000"/>
                </a:lnSpc>
                <a:spcBef>
                  <a:spcPts val="1200"/>
                </a:spcBef>
                <a:spcAft>
                  <a:spcPts val="1200"/>
                </a:spcAft>
                <a:buNone/>
              </a:pPr>
              <a:r>
                <a:rPr lang="en" sz="1000">
                  <a:latin typeface="Roboto"/>
                  <a:ea typeface="Roboto"/>
                  <a:cs typeface="Roboto"/>
                  <a:sym typeface="Roboto"/>
                </a:rPr>
                <a:t>The tool enhances decision-making by delivering accurate insights and analytics.</a:t>
              </a:r>
              <a:endParaRPr sz="1000">
                <a:latin typeface="Roboto"/>
                <a:ea typeface="Roboto"/>
                <a:cs typeface="Roboto"/>
                <a:sym typeface="Roboto"/>
              </a:endParaRPr>
            </a:p>
          </p:txBody>
        </p:sp>
      </p:grpSp>
      <p:grpSp>
        <p:nvGrpSpPr>
          <p:cNvPr id="1304" name="Google Shape;1304;p112"/>
          <p:cNvGrpSpPr/>
          <p:nvPr/>
        </p:nvGrpSpPr>
        <p:grpSpPr>
          <a:xfrm>
            <a:off x="2503124" y="700351"/>
            <a:ext cx="3922200" cy="3915924"/>
            <a:chOff x="2610905" y="610653"/>
            <a:chExt cx="3922200" cy="3922200"/>
          </a:xfrm>
        </p:grpSpPr>
        <p:sp>
          <p:nvSpPr>
            <p:cNvPr id="1305" name="Google Shape;1305;p112"/>
            <p:cNvSpPr/>
            <p:nvPr/>
          </p:nvSpPr>
          <p:spPr>
            <a:xfrm rot="-4980021">
              <a:off x="3204123" y="1186472"/>
              <a:ext cx="2771960" cy="2771960"/>
            </a:xfrm>
            <a:prstGeom prst="blockArc">
              <a:avLst>
                <a:gd fmla="val 12602522" name="adj1"/>
                <a:gd fmla="val 16867657" name="adj2"/>
                <a:gd fmla="val 20844" name="adj3"/>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12"/>
            <p:cNvSpPr/>
            <p:nvPr/>
          </p:nvSpPr>
          <p:spPr>
            <a:xfrm rot="7920309">
              <a:off x="3183402" y="1183149"/>
              <a:ext cx="2777207" cy="2777207"/>
            </a:xfrm>
            <a:prstGeom prst="blockArc">
              <a:avLst>
                <a:gd fmla="val 12602522" name="adj1"/>
                <a:gd fmla="val 16867657" name="adj2"/>
                <a:gd fmla="val 20844" name="adj3"/>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2"/>
            <p:cNvSpPr/>
            <p:nvPr/>
          </p:nvSpPr>
          <p:spPr>
            <a:xfrm rot="3600063">
              <a:off x="3186335" y="1195681"/>
              <a:ext cx="2777488" cy="2777488"/>
            </a:xfrm>
            <a:prstGeom prst="blockArc">
              <a:avLst>
                <a:gd fmla="val 12602522" name="adj1"/>
                <a:gd fmla="val 16867657" name="adj2"/>
                <a:gd fmla="val 20844" name="adj3"/>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2"/>
            <p:cNvSpPr/>
            <p:nvPr/>
          </p:nvSpPr>
          <p:spPr>
            <a:xfrm rot="4024705">
              <a:off x="5326681" y="1940898"/>
              <a:ext cx="578477" cy="579147"/>
            </a:xfrm>
            <a:prstGeom prst="pie">
              <a:avLst>
                <a:gd fmla="val 6190354" name="adj1"/>
                <a:gd fmla="val 14996165" name="adj2"/>
              </a:avLst>
            </a:prstGeom>
            <a:solidFill>
              <a:srgbClr val="A7291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12"/>
            <p:cNvSpPr/>
            <p:nvPr/>
          </p:nvSpPr>
          <p:spPr>
            <a:xfrm rot="-6816027">
              <a:off x="5326729" y="1940918"/>
              <a:ext cx="578485" cy="579035"/>
            </a:xfrm>
            <a:prstGeom prst="pie">
              <a:avLst>
                <a:gd fmla="val 4028252" name="adj1"/>
                <a:gd fmla="val 17183677" name="adj2"/>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2"/>
            <p:cNvSpPr/>
            <p:nvPr/>
          </p:nvSpPr>
          <p:spPr>
            <a:xfrm rot="-9359762">
              <a:off x="3193941" y="1176205"/>
              <a:ext cx="2777287" cy="2777287"/>
            </a:xfrm>
            <a:prstGeom prst="blockArc">
              <a:avLst>
                <a:gd fmla="val 12602522" name="adj1"/>
                <a:gd fmla="val 16867657" name="adj2"/>
                <a:gd fmla="val 20844" name="adj3"/>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12"/>
            <p:cNvSpPr/>
            <p:nvPr/>
          </p:nvSpPr>
          <p:spPr>
            <a:xfrm rot="-8936366">
              <a:off x="3659126" y="3173505"/>
              <a:ext cx="578551" cy="578963"/>
            </a:xfrm>
            <a:prstGeom prst="pie">
              <a:avLst>
                <a:gd fmla="val 6190354" name="adj1"/>
                <a:gd fmla="val 14996165" name="adj2"/>
              </a:avLst>
            </a:prstGeom>
            <a:solidFill>
              <a:srgbClr val="BE2F2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12"/>
            <p:cNvSpPr/>
            <p:nvPr/>
          </p:nvSpPr>
          <p:spPr>
            <a:xfrm rot="1824498">
              <a:off x="3659375" y="3173497"/>
              <a:ext cx="578475" cy="578885"/>
            </a:xfrm>
            <a:prstGeom prst="pie">
              <a:avLst>
                <a:gd fmla="val 4028252" name="adj1"/>
                <a:gd fmla="val 17183677" name="adj2"/>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12"/>
            <p:cNvSpPr/>
            <p:nvPr/>
          </p:nvSpPr>
          <p:spPr>
            <a:xfrm rot="-600092">
              <a:off x="3198852" y="1195456"/>
              <a:ext cx="2777611" cy="2777611"/>
            </a:xfrm>
            <a:prstGeom prst="blockArc">
              <a:avLst>
                <a:gd fmla="val 12513247" name="adj1"/>
                <a:gd fmla="val 16867657" name="adj2"/>
                <a:gd fmla="val 20844" name="adj3"/>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2"/>
            <p:cNvSpPr/>
            <p:nvPr/>
          </p:nvSpPr>
          <p:spPr>
            <a:xfrm rot="-176551">
              <a:off x="4312105" y="1195442"/>
              <a:ext cx="578563" cy="579162"/>
            </a:xfrm>
            <a:prstGeom prst="pie">
              <a:avLst>
                <a:gd fmla="val 6190354" name="adj1"/>
                <a:gd fmla="val 14996165" name="adj2"/>
              </a:avLst>
            </a:prstGeom>
            <a:solidFill>
              <a:srgbClr val="801F1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2"/>
            <p:cNvSpPr/>
            <p:nvPr/>
          </p:nvSpPr>
          <p:spPr>
            <a:xfrm rot="10584085">
              <a:off x="4312088" y="1195622"/>
              <a:ext cx="578340" cy="578939"/>
            </a:xfrm>
            <a:prstGeom prst="pie">
              <a:avLst>
                <a:gd fmla="val 4028252" name="adj1"/>
                <a:gd fmla="val 17183677" name="adj2"/>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2"/>
            <p:cNvSpPr/>
            <p:nvPr/>
          </p:nvSpPr>
          <p:spPr>
            <a:xfrm rot="8344778">
              <a:off x="4940929" y="3162886"/>
              <a:ext cx="578465" cy="578888"/>
            </a:xfrm>
            <a:prstGeom prst="pie">
              <a:avLst>
                <a:gd fmla="val 6190354" name="adj1"/>
                <a:gd fmla="val 14996165" name="adj2"/>
              </a:avLst>
            </a:prstGeom>
            <a:solidFill>
              <a:srgbClr val="B02B2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12"/>
            <p:cNvSpPr/>
            <p:nvPr/>
          </p:nvSpPr>
          <p:spPr>
            <a:xfrm rot="-2495643">
              <a:off x="4941000" y="3162728"/>
              <a:ext cx="578445" cy="579093"/>
            </a:xfrm>
            <a:prstGeom prst="pie">
              <a:avLst>
                <a:gd fmla="val 4028252" name="adj1"/>
                <a:gd fmla="val 17183677" name="adj2"/>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2"/>
            <p:cNvSpPr/>
            <p:nvPr/>
          </p:nvSpPr>
          <p:spPr>
            <a:xfrm rot="-4556960">
              <a:off x="3257335" y="1939059"/>
              <a:ext cx="578302" cy="578957"/>
            </a:xfrm>
            <a:prstGeom prst="pie">
              <a:avLst>
                <a:gd fmla="val 6190354" name="adj1"/>
                <a:gd fmla="val 14996165" name="adj2"/>
              </a:avLst>
            </a:prstGeom>
            <a:solidFill>
              <a:srgbClr val="D8372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12"/>
            <p:cNvSpPr/>
            <p:nvPr/>
          </p:nvSpPr>
          <p:spPr>
            <a:xfrm rot="6204541">
              <a:off x="3257468" y="1938977"/>
              <a:ext cx="578264" cy="578917"/>
            </a:xfrm>
            <a:prstGeom prst="pie">
              <a:avLst>
                <a:gd fmla="val 4028252" name="adj1"/>
                <a:gd fmla="val 17183677" name="adj2"/>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12"/>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321" name="Google Shape;1321;p112"/>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1322" name="Google Shape;1322;p112"/>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1323" name="Google Shape;1323;p112"/>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1324" name="Google Shape;1324;p112"/>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1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Solution</a:t>
            </a:r>
            <a:endParaRPr/>
          </a:p>
        </p:txBody>
      </p:sp>
      <p:sp>
        <p:nvSpPr>
          <p:cNvPr id="1330" name="Google Shape;1330;p113"/>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
        <p:nvSpPr>
          <p:cNvPr id="1331" name="Google Shape;1331;p113"/>
          <p:cNvSpPr txBox="1"/>
          <p:nvPr/>
        </p:nvSpPr>
        <p:spPr>
          <a:xfrm>
            <a:off x="331800" y="1971450"/>
            <a:ext cx="8480400" cy="14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pen Sans"/>
                <a:ea typeface="Open Sans"/>
                <a:cs typeface="Open Sans"/>
                <a:sym typeface="Open Sans"/>
              </a:rPr>
              <a:t>“</a:t>
            </a:r>
            <a:r>
              <a:rPr b="1" lang="en" sz="2000">
                <a:solidFill>
                  <a:schemeClr val="dk1"/>
                </a:solidFill>
                <a:latin typeface="Open Sans"/>
                <a:ea typeface="Open Sans"/>
                <a:cs typeface="Open Sans"/>
                <a:sym typeface="Open Sans"/>
              </a:rPr>
              <a:t>Develop a novel framework</a:t>
            </a:r>
            <a:r>
              <a:rPr lang="en" sz="2000">
                <a:solidFill>
                  <a:schemeClr val="dk1"/>
                </a:solidFill>
                <a:latin typeface="Open Sans"/>
                <a:ea typeface="Open Sans"/>
                <a:cs typeface="Open Sans"/>
                <a:sym typeface="Open Sans"/>
              </a:rPr>
              <a:t> </a:t>
            </a:r>
            <a:r>
              <a:rPr lang="en" sz="2000">
                <a:solidFill>
                  <a:schemeClr val="dk1"/>
                </a:solidFill>
                <a:latin typeface="Open Sans"/>
                <a:ea typeface="Open Sans"/>
                <a:cs typeface="Open Sans"/>
                <a:sym typeface="Open Sans"/>
              </a:rPr>
              <a:t>surrounding </a:t>
            </a:r>
            <a:r>
              <a:rPr lang="en" sz="2000">
                <a:solidFill>
                  <a:schemeClr val="dk1"/>
                </a:solidFill>
                <a:latin typeface="Open Sans"/>
                <a:ea typeface="Open Sans"/>
                <a:cs typeface="Open Sans"/>
                <a:sym typeface="Open Sans"/>
              </a:rPr>
              <a:t>IT Infrastructure benchmarking by analyzing how </a:t>
            </a:r>
            <a:r>
              <a:rPr lang="en" sz="2000">
                <a:solidFill>
                  <a:schemeClr val="dk1"/>
                </a:solidFill>
                <a:latin typeface="Open Sans"/>
                <a:ea typeface="Open Sans"/>
                <a:cs typeface="Open Sans"/>
                <a:sym typeface="Open Sans"/>
              </a:rPr>
              <a:t>the data is utilized</a:t>
            </a:r>
            <a:r>
              <a:rPr lang="en" sz="2000">
                <a:solidFill>
                  <a:schemeClr val="dk1"/>
                </a:solidFill>
                <a:latin typeface="Open Sans"/>
                <a:ea typeface="Open Sans"/>
                <a:cs typeface="Open Sans"/>
                <a:sym typeface="Open Sans"/>
              </a:rPr>
              <a:t>. Through data and metric </a:t>
            </a:r>
            <a:r>
              <a:rPr b="1" lang="en" sz="2000">
                <a:solidFill>
                  <a:schemeClr val="dk1"/>
                </a:solidFill>
                <a:latin typeface="Open Sans"/>
                <a:ea typeface="Open Sans"/>
                <a:cs typeface="Open Sans"/>
                <a:sym typeface="Open Sans"/>
              </a:rPr>
              <a:t>evaluation,</a:t>
            </a:r>
            <a:r>
              <a:rPr lang="en" sz="2000">
                <a:solidFill>
                  <a:schemeClr val="dk1"/>
                </a:solidFill>
                <a:latin typeface="Open Sans"/>
                <a:ea typeface="Open Sans"/>
                <a:cs typeface="Open Sans"/>
                <a:sym typeface="Open Sans"/>
              </a:rPr>
              <a:t> determine where </a:t>
            </a:r>
            <a:r>
              <a:rPr b="1" lang="en" sz="2000">
                <a:solidFill>
                  <a:schemeClr val="dk1"/>
                </a:solidFill>
                <a:latin typeface="Open Sans"/>
                <a:ea typeface="Open Sans"/>
                <a:cs typeface="Open Sans"/>
                <a:sym typeface="Open Sans"/>
              </a:rPr>
              <a:t>missing</a:t>
            </a:r>
            <a:r>
              <a:rPr lang="en" sz="2000">
                <a:solidFill>
                  <a:schemeClr val="dk1"/>
                </a:solidFill>
                <a:latin typeface="Open Sans"/>
                <a:ea typeface="Open Sans"/>
                <a:cs typeface="Open Sans"/>
                <a:sym typeface="Open Sans"/>
              </a:rPr>
              <a:t> intel may exist that is currently not being considered in today’s benchmarking landscape.</a:t>
            </a:r>
            <a:r>
              <a:rPr lang="en" sz="2000">
                <a:solidFill>
                  <a:schemeClr val="dk1"/>
                </a:solidFill>
                <a:latin typeface="Open Sans"/>
                <a:ea typeface="Open Sans"/>
                <a:cs typeface="Open Sans"/>
                <a:sym typeface="Open Sans"/>
              </a:rPr>
              <a:t>”</a:t>
            </a:r>
            <a:endParaRPr sz="2200">
              <a:solidFill>
                <a:schemeClr val="dk1"/>
              </a:solidFill>
              <a:highlight>
                <a:srgbClr val="FFFFFF"/>
              </a:highlight>
              <a:latin typeface="Open Sans"/>
              <a:ea typeface="Open Sans"/>
              <a:cs typeface="Open Sans"/>
              <a:sym typeface="Open Sans"/>
            </a:endParaRPr>
          </a:p>
          <a:p>
            <a:pPr indent="0" lvl="0" marL="0" rtl="0" algn="ctr">
              <a:spcBef>
                <a:spcPts val="0"/>
              </a:spcBef>
              <a:spcAft>
                <a:spcPts val="0"/>
              </a:spcAft>
              <a:buNone/>
            </a:pPr>
            <a:r>
              <a:t/>
            </a:r>
            <a:endParaRPr sz="1500">
              <a:solidFill>
                <a:srgbClr val="241160"/>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14"/>
          <p:cNvSpPr txBox="1"/>
          <p:nvPr>
            <p:ph type="title"/>
          </p:nvPr>
        </p:nvSpPr>
        <p:spPr>
          <a:xfrm>
            <a:off x="628650" y="9216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Solution Continued</a:t>
            </a:r>
            <a:endParaRPr/>
          </a:p>
        </p:txBody>
      </p:sp>
      <p:sp>
        <p:nvSpPr>
          <p:cNvPr id="1337" name="Google Shape;1337;p114"/>
          <p:cNvSpPr/>
          <p:nvPr/>
        </p:nvSpPr>
        <p:spPr>
          <a:xfrm>
            <a:off x="114702" y="4702900"/>
            <a:ext cx="318600" cy="320400"/>
          </a:xfrm>
          <a:prstGeom prst="roundRect">
            <a:avLst>
              <a:gd fmla="val 50000" name="adj"/>
            </a:avLst>
          </a:prstGeom>
          <a:solidFill>
            <a:srgbClr val="FB8569"/>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grpSp>
        <p:nvGrpSpPr>
          <p:cNvPr id="1338" name="Google Shape;1338;p114"/>
          <p:cNvGrpSpPr/>
          <p:nvPr/>
        </p:nvGrpSpPr>
        <p:grpSpPr>
          <a:xfrm>
            <a:off x="433300" y="1503775"/>
            <a:ext cx="3335800" cy="391500"/>
            <a:chOff x="531413" y="1458375"/>
            <a:chExt cx="3335800" cy="391500"/>
          </a:xfrm>
        </p:grpSpPr>
        <p:cxnSp>
          <p:nvCxnSpPr>
            <p:cNvPr id="1339" name="Google Shape;1339;p114"/>
            <p:cNvCxnSpPr/>
            <p:nvPr/>
          </p:nvCxnSpPr>
          <p:spPr>
            <a:xfrm rot="10800000">
              <a:off x="2642013" y="1654113"/>
              <a:ext cx="1225200" cy="0"/>
            </a:xfrm>
            <a:prstGeom prst="straightConnector1">
              <a:avLst/>
            </a:prstGeom>
            <a:noFill/>
            <a:ln cap="flat" cmpd="sng" w="9525">
              <a:solidFill>
                <a:srgbClr val="D83729"/>
              </a:solidFill>
              <a:prstDash val="solid"/>
              <a:round/>
              <a:headEnd len="sm" w="sm" type="none"/>
              <a:tailEnd len="med" w="med" type="oval"/>
            </a:ln>
          </p:spPr>
        </p:cxnSp>
        <p:sp>
          <p:nvSpPr>
            <p:cNvPr id="1340" name="Google Shape;1340;p114"/>
            <p:cNvSpPr txBox="1"/>
            <p:nvPr/>
          </p:nvSpPr>
          <p:spPr>
            <a:xfrm>
              <a:off x="531413" y="1458375"/>
              <a:ext cx="1927800" cy="3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Comprehensive Research</a:t>
              </a:r>
              <a:endParaRPr b="1" sz="1000">
                <a:latin typeface="Roboto"/>
                <a:ea typeface="Roboto"/>
                <a:cs typeface="Roboto"/>
                <a:sym typeface="Roboto"/>
              </a:endParaRPr>
            </a:p>
          </p:txBody>
        </p:sp>
      </p:grpSp>
      <p:grpSp>
        <p:nvGrpSpPr>
          <p:cNvPr id="1341" name="Google Shape;1341;p114"/>
          <p:cNvGrpSpPr/>
          <p:nvPr/>
        </p:nvGrpSpPr>
        <p:grpSpPr>
          <a:xfrm>
            <a:off x="346450" y="2979075"/>
            <a:ext cx="3127375" cy="349500"/>
            <a:chOff x="444563" y="2933675"/>
            <a:chExt cx="3127375" cy="349500"/>
          </a:xfrm>
        </p:grpSpPr>
        <p:cxnSp>
          <p:nvCxnSpPr>
            <p:cNvPr id="1342" name="Google Shape;1342;p114"/>
            <p:cNvCxnSpPr/>
            <p:nvPr/>
          </p:nvCxnSpPr>
          <p:spPr>
            <a:xfrm rot="10800000">
              <a:off x="2641938" y="3108425"/>
              <a:ext cx="930000" cy="0"/>
            </a:xfrm>
            <a:prstGeom prst="straightConnector1">
              <a:avLst/>
            </a:prstGeom>
            <a:noFill/>
            <a:ln cap="flat" cmpd="sng" w="9525">
              <a:solidFill>
                <a:srgbClr val="BE2F22"/>
              </a:solidFill>
              <a:prstDash val="solid"/>
              <a:round/>
              <a:headEnd len="sm" w="sm" type="none"/>
              <a:tailEnd len="med" w="med" type="oval"/>
            </a:ln>
          </p:spPr>
        </p:cxnSp>
        <p:sp>
          <p:nvSpPr>
            <p:cNvPr id="1343" name="Google Shape;1343;p114"/>
            <p:cNvSpPr txBox="1"/>
            <p:nvPr/>
          </p:nvSpPr>
          <p:spPr>
            <a:xfrm>
              <a:off x="444563" y="2933675"/>
              <a:ext cx="2041800" cy="34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Identify KPIs and Metrics</a:t>
              </a:r>
              <a:endParaRPr b="1" sz="1000">
                <a:solidFill>
                  <a:schemeClr val="dk1"/>
                </a:solidFill>
                <a:latin typeface="Roboto"/>
                <a:ea typeface="Roboto"/>
                <a:cs typeface="Roboto"/>
                <a:sym typeface="Roboto"/>
              </a:endParaRPr>
            </a:p>
          </p:txBody>
        </p:sp>
      </p:grpSp>
      <p:grpSp>
        <p:nvGrpSpPr>
          <p:cNvPr id="1344" name="Google Shape;1344;p114"/>
          <p:cNvGrpSpPr/>
          <p:nvPr/>
        </p:nvGrpSpPr>
        <p:grpSpPr>
          <a:xfrm>
            <a:off x="4559625" y="3777050"/>
            <a:ext cx="4199375" cy="462300"/>
            <a:chOff x="4657738" y="3731650"/>
            <a:chExt cx="4199375" cy="462300"/>
          </a:xfrm>
        </p:grpSpPr>
        <p:cxnSp>
          <p:nvCxnSpPr>
            <p:cNvPr id="1345" name="Google Shape;1345;p114"/>
            <p:cNvCxnSpPr/>
            <p:nvPr/>
          </p:nvCxnSpPr>
          <p:spPr>
            <a:xfrm>
              <a:off x="4657738" y="3854000"/>
              <a:ext cx="1838700" cy="0"/>
            </a:xfrm>
            <a:prstGeom prst="straightConnector1">
              <a:avLst/>
            </a:prstGeom>
            <a:noFill/>
            <a:ln cap="flat" cmpd="sng" w="9525">
              <a:solidFill>
                <a:srgbClr val="B02B20"/>
              </a:solidFill>
              <a:prstDash val="solid"/>
              <a:round/>
              <a:headEnd len="sm" w="sm" type="none"/>
              <a:tailEnd len="med" w="med" type="oval"/>
            </a:ln>
          </p:spPr>
        </p:cxnSp>
        <p:sp>
          <p:nvSpPr>
            <p:cNvPr id="1346" name="Google Shape;1346;p114"/>
            <p:cNvSpPr txBox="1"/>
            <p:nvPr/>
          </p:nvSpPr>
          <p:spPr>
            <a:xfrm>
              <a:off x="6696513" y="3731650"/>
              <a:ext cx="2160600" cy="4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1200">
                  <a:latin typeface="Roboto"/>
                  <a:ea typeface="Roboto"/>
                  <a:cs typeface="Roboto"/>
                  <a:sym typeface="Roboto"/>
                </a:rPr>
                <a:t>Determine Industry Standards</a:t>
              </a:r>
              <a:endParaRPr b="1" sz="1000">
                <a:latin typeface="Roboto"/>
                <a:ea typeface="Roboto"/>
                <a:cs typeface="Roboto"/>
                <a:sym typeface="Roboto"/>
              </a:endParaRPr>
            </a:p>
          </p:txBody>
        </p:sp>
      </p:grpSp>
      <p:grpSp>
        <p:nvGrpSpPr>
          <p:cNvPr id="1347" name="Google Shape;1347;p114"/>
          <p:cNvGrpSpPr/>
          <p:nvPr/>
        </p:nvGrpSpPr>
        <p:grpSpPr>
          <a:xfrm>
            <a:off x="5111725" y="1580113"/>
            <a:ext cx="3974875" cy="391500"/>
            <a:chOff x="5209838" y="1534713"/>
            <a:chExt cx="3974875" cy="391500"/>
          </a:xfrm>
        </p:grpSpPr>
        <p:sp>
          <p:nvSpPr>
            <p:cNvPr id="1348" name="Google Shape;1348;p114"/>
            <p:cNvSpPr txBox="1"/>
            <p:nvPr/>
          </p:nvSpPr>
          <p:spPr>
            <a:xfrm>
              <a:off x="6696513" y="1534713"/>
              <a:ext cx="2488200" cy="39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1200">
                  <a:solidFill>
                    <a:schemeClr val="dk1"/>
                  </a:solidFill>
                  <a:latin typeface="Roboto"/>
                  <a:ea typeface="Roboto"/>
                  <a:cs typeface="Roboto"/>
                  <a:sym typeface="Roboto"/>
                </a:rPr>
                <a:t>Periodic Updates</a:t>
              </a:r>
              <a:endParaRPr sz="900">
                <a:latin typeface="Roboto"/>
                <a:ea typeface="Roboto"/>
                <a:cs typeface="Roboto"/>
                <a:sym typeface="Roboto"/>
              </a:endParaRPr>
            </a:p>
          </p:txBody>
        </p:sp>
        <p:cxnSp>
          <p:nvCxnSpPr>
            <p:cNvPr id="1349" name="Google Shape;1349;p114"/>
            <p:cNvCxnSpPr/>
            <p:nvPr/>
          </p:nvCxnSpPr>
          <p:spPr>
            <a:xfrm>
              <a:off x="5209838" y="1654113"/>
              <a:ext cx="1286700" cy="0"/>
            </a:xfrm>
            <a:prstGeom prst="straightConnector1">
              <a:avLst/>
            </a:prstGeom>
            <a:noFill/>
            <a:ln cap="flat" cmpd="sng" w="9525">
              <a:solidFill>
                <a:srgbClr val="801F17"/>
              </a:solidFill>
              <a:prstDash val="solid"/>
              <a:round/>
              <a:headEnd len="sm" w="sm" type="none"/>
              <a:tailEnd len="med" w="med" type="oval"/>
            </a:ln>
          </p:spPr>
        </p:cxnSp>
      </p:grpSp>
      <p:grpSp>
        <p:nvGrpSpPr>
          <p:cNvPr id="1350" name="Google Shape;1350;p114"/>
          <p:cNvGrpSpPr/>
          <p:nvPr/>
        </p:nvGrpSpPr>
        <p:grpSpPr>
          <a:xfrm>
            <a:off x="5512175" y="2358750"/>
            <a:ext cx="3406724" cy="924600"/>
            <a:chOff x="5610288" y="2313350"/>
            <a:chExt cx="3406724" cy="924600"/>
          </a:xfrm>
        </p:grpSpPr>
        <p:cxnSp>
          <p:nvCxnSpPr>
            <p:cNvPr id="1351" name="Google Shape;1351;p114"/>
            <p:cNvCxnSpPr/>
            <p:nvPr/>
          </p:nvCxnSpPr>
          <p:spPr>
            <a:xfrm>
              <a:off x="5610288" y="2775650"/>
              <a:ext cx="886200" cy="0"/>
            </a:xfrm>
            <a:prstGeom prst="straightConnector1">
              <a:avLst/>
            </a:prstGeom>
            <a:noFill/>
            <a:ln cap="flat" cmpd="sng" w="9525">
              <a:solidFill>
                <a:srgbClr val="A7291E"/>
              </a:solidFill>
              <a:prstDash val="solid"/>
              <a:round/>
              <a:headEnd len="sm" w="sm" type="none"/>
              <a:tailEnd len="med" w="med" type="oval"/>
            </a:ln>
          </p:spPr>
        </p:cxnSp>
        <p:sp>
          <p:nvSpPr>
            <p:cNvPr id="1352" name="Google Shape;1352;p114"/>
            <p:cNvSpPr txBox="1"/>
            <p:nvPr/>
          </p:nvSpPr>
          <p:spPr>
            <a:xfrm>
              <a:off x="6696512" y="2313350"/>
              <a:ext cx="23205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Build Tool to Provide Personalized Feedback</a:t>
              </a:r>
              <a:endParaRPr sz="1200">
                <a:latin typeface="Roboto"/>
                <a:ea typeface="Roboto"/>
                <a:cs typeface="Roboto"/>
                <a:sym typeface="Roboto"/>
              </a:endParaRPr>
            </a:p>
          </p:txBody>
        </p:sp>
      </p:grpSp>
      <p:grpSp>
        <p:nvGrpSpPr>
          <p:cNvPr id="1353" name="Google Shape;1353;p114"/>
          <p:cNvGrpSpPr/>
          <p:nvPr/>
        </p:nvGrpSpPr>
        <p:grpSpPr>
          <a:xfrm>
            <a:off x="2503124" y="700351"/>
            <a:ext cx="3922200" cy="3915924"/>
            <a:chOff x="2610905" y="610653"/>
            <a:chExt cx="3922200" cy="3922200"/>
          </a:xfrm>
        </p:grpSpPr>
        <p:sp>
          <p:nvSpPr>
            <p:cNvPr id="1354" name="Google Shape;1354;p114"/>
            <p:cNvSpPr/>
            <p:nvPr/>
          </p:nvSpPr>
          <p:spPr>
            <a:xfrm rot="-4980021">
              <a:off x="3204123" y="1186472"/>
              <a:ext cx="2771960" cy="2771960"/>
            </a:xfrm>
            <a:prstGeom prst="blockArc">
              <a:avLst>
                <a:gd fmla="val 12602522" name="adj1"/>
                <a:gd fmla="val 16867657" name="adj2"/>
                <a:gd fmla="val 20844" name="adj3"/>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4"/>
            <p:cNvSpPr/>
            <p:nvPr/>
          </p:nvSpPr>
          <p:spPr>
            <a:xfrm rot="7920309">
              <a:off x="3183402" y="1183149"/>
              <a:ext cx="2777207" cy="2777207"/>
            </a:xfrm>
            <a:prstGeom prst="blockArc">
              <a:avLst>
                <a:gd fmla="val 12602522" name="adj1"/>
                <a:gd fmla="val 16867657" name="adj2"/>
                <a:gd fmla="val 20844" name="adj3"/>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4"/>
            <p:cNvSpPr/>
            <p:nvPr/>
          </p:nvSpPr>
          <p:spPr>
            <a:xfrm rot="3600063">
              <a:off x="3186335" y="1195681"/>
              <a:ext cx="2777488" cy="2777488"/>
            </a:xfrm>
            <a:prstGeom prst="blockArc">
              <a:avLst>
                <a:gd fmla="val 12602522" name="adj1"/>
                <a:gd fmla="val 16867657" name="adj2"/>
                <a:gd fmla="val 20844" name="adj3"/>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14"/>
            <p:cNvSpPr/>
            <p:nvPr/>
          </p:nvSpPr>
          <p:spPr>
            <a:xfrm rot="4024705">
              <a:off x="5326681" y="1940898"/>
              <a:ext cx="578477" cy="579147"/>
            </a:xfrm>
            <a:prstGeom prst="pie">
              <a:avLst>
                <a:gd fmla="val 6190354" name="adj1"/>
                <a:gd fmla="val 14996165" name="adj2"/>
              </a:avLst>
            </a:prstGeom>
            <a:solidFill>
              <a:srgbClr val="A7291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14"/>
            <p:cNvSpPr/>
            <p:nvPr/>
          </p:nvSpPr>
          <p:spPr>
            <a:xfrm rot="-6816027">
              <a:off x="5326729" y="1940918"/>
              <a:ext cx="578485" cy="579035"/>
            </a:xfrm>
            <a:prstGeom prst="pie">
              <a:avLst>
                <a:gd fmla="val 4028252" name="adj1"/>
                <a:gd fmla="val 17183677" name="adj2"/>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14"/>
            <p:cNvSpPr/>
            <p:nvPr/>
          </p:nvSpPr>
          <p:spPr>
            <a:xfrm rot="-9359762">
              <a:off x="3193941" y="1176205"/>
              <a:ext cx="2777287" cy="2777287"/>
            </a:xfrm>
            <a:prstGeom prst="blockArc">
              <a:avLst>
                <a:gd fmla="val 12602522" name="adj1"/>
                <a:gd fmla="val 16867657" name="adj2"/>
                <a:gd fmla="val 20844" name="adj3"/>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14"/>
            <p:cNvSpPr/>
            <p:nvPr/>
          </p:nvSpPr>
          <p:spPr>
            <a:xfrm rot="-8936366">
              <a:off x="3659126" y="3173505"/>
              <a:ext cx="578551" cy="578963"/>
            </a:xfrm>
            <a:prstGeom prst="pie">
              <a:avLst>
                <a:gd fmla="val 6190354" name="adj1"/>
                <a:gd fmla="val 14996165" name="adj2"/>
              </a:avLst>
            </a:prstGeom>
            <a:solidFill>
              <a:srgbClr val="BE2F2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4"/>
            <p:cNvSpPr/>
            <p:nvPr/>
          </p:nvSpPr>
          <p:spPr>
            <a:xfrm rot="1824498">
              <a:off x="3659375" y="3173497"/>
              <a:ext cx="578475" cy="578885"/>
            </a:xfrm>
            <a:prstGeom prst="pie">
              <a:avLst>
                <a:gd fmla="val 4028252" name="adj1"/>
                <a:gd fmla="val 17183677" name="adj2"/>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14"/>
            <p:cNvSpPr/>
            <p:nvPr/>
          </p:nvSpPr>
          <p:spPr>
            <a:xfrm rot="-600092">
              <a:off x="3198852" y="1195456"/>
              <a:ext cx="2777611" cy="2777611"/>
            </a:xfrm>
            <a:prstGeom prst="blockArc">
              <a:avLst>
                <a:gd fmla="val 12513247" name="adj1"/>
                <a:gd fmla="val 16867657" name="adj2"/>
                <a:gd fmla="val 20844" name="adj3"/>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14"/>
            <p:cNvSpPr/>
            <p:nvPr/>
          </p:nvSpPr>
          <p:spPr>
            <a:xfrm rot="-176551">
              <a:off x="4312105" y="1195442"/>
              <a:ext cx="578563" cy="579162"/>
            </a:xfrm>
            <a:prstGeom prst="pie">
              <a:avLst>
                <a:gd fmla="val 6190354" name="adj1"/>
                <a:gd fmla="val 14996165" name="adj2"/>
              </a:avLst>
            </a:prstGeom>
            <a:solidFill>
              <a:srgbClr val="801F1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4"/>
            <p:cNvSpPr/>
            <p:nvPr/>
          </p:nvSpPr>
          <p:spPr>
            <a:xfrm rot="10584085">
              <a:off x="4312088" y="1195622"/>
              <a:ext cx="578340" cy="578939"/>
            </a:xfrm>
            <a:prstGeom prst="pie">
              <a:avLst>
                <a:gd fmla="val 4028252" name="adj1"/>
                <a:gd fmla="val 17183677" name="adj2"/>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14"/>
            <p:cNvSpPr/>
            <p:nvPr/>
          </p:nvSpPr>
          <p:spPr>
            <a:xfrm rot="8344778">
              <a:off x="4940929" y="3162886"/>
              <a:ext cx="578465" cy="578888"/>
            </a:xfrm>
            <a:prstGeom prst="pie">
              <a:avLst>
                <a:gd fmla="val 6190354" name="adj1"/>
                <a:gd fmla="val 14996165" name="adj2"/>
              </a:avLst>
            </a:prstGeom>
            <a:solidFill>
              <a:srgbClr val="B02B2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4"/>
            <p:cNvSpPr/>
            <p:nvPr/>
          </p:nvSpPr>
          <p:spPr>
            <a:xfrm rot="-2495643">
              <a:off x="4941000" y="3162728"/>
              <a:ext cx="578445" cy="579093"/>
            </a:xfrm>
            <a:prstGeom prst="pie">
              <a:avLst>
                <a:gd fmla="val 4028252" name="adj1"/>
                <a:gd fmla="val 17183677" name="adj2"/>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4"/>
            <p:cNvSpPr/>
            <p:nvPr/>
          </p:nvSpPr>
          <p:spPr>
            <a:xfrm rot="-4556960">
              <a:off x="3257335" y="1939059"/>
              <a:ext cx="578302" cy="578957"/>
            </a:xfrm>
            <a:prstGeom prst="pie">
              <a:avLst>
                <a:gd fmla="val 6190354" name="adj1"/>
                <a:gd fmla="val 14996165" name="adj2"/>
              </a:avLst>
            </a:prstGeom>
            <a:solidFill>
              <a:srgbClr val="D8372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4"/>
            <p:cNvSpPr/>
            <p:nvPr/>
          </p:nvSpPr>
          <p:spPr>
            <a:xfrm rot="6204541">
              <a:off x="3257468" y="1938977"/>
              <a:ext cx="578264" cy="578917"/>
            </a:xfrm>
            <a:prstGeom prst="pie">
              <a:avLst>
                <a:gd fmla="val 4028252" name="adj1"/>
                <a:gd fmla="val 17183677" name="adj2"/>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4"/>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370" name="Google Shape;1370;p114"/>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1371" name="Google Shape;1371;p114"/>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1372" name="Google Shape;1372;p114"/>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1373" name="Google Shape;1373;p114"/>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15"/>
          <p:cNvSpPr txBox="1"/>
          <p:nvPr>
            <p:ph type="title"/>
          </p:nvPr>
        </p:nvSpPr>
        <p:spPr>
          <a:xfrm>
            <a:off x="628650" y="1953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Benchmarking Areas, Metrics &amp; KPIs</a:t>
            </a:r>
            <a:endParaRPr/>
          </a:p>
        </p:txBody>
      </p:sp>
      <p:grpSp>
        <p:nvGrpSpPr>
          <p:cNvPr id="1379" name="Google Shape;1379;p115"/>
          <p:cNvGrpSpPr/>
          <p:nvPr/>
        </p:nvGrpSpPr>
        <p:grpSpPr>
          <a:xfrm>
            <a:off x="224341" y="1189524"/>
            <a:ext cx="1731848" cy="3112739"/>
            <a:chOff x="1118204" y="283725"/>
            <a:chExt cx="2090846" cy="4076400"/>
          </a:xfrm>
        </p:grpSpPr>
        <p:sp>
          <p:nvSpPr>
            <p:cNvPr id="1380" name="Google Shape;1380;p115"/>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5"/>
            <p:cNvSpPr/>
            <p:nvPr/>
          </p:nvSpPr>
          <p:spPr>
            <a:xfrm>
              <a:off x="1118204" y="341754"/>
              <a:ext cx="2030400" cy="39447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5"/>
            <p:cNvSpPr/>
            <p:nvPr/>
          </p:nvSpPr>
          <p:spPr>
            <a:xfrm>
              <a:off x="1118335" y="1065647"/>
              <a:ext cx="2030400" cy="30873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Activation Rate</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Free-to-Paid Conversion</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User Retention</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Feature Adoption</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Product stickiness</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Net Promoter Score (NPS)</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Churn Rate</a:t>
              </a:r>
              <a:endParaRPr sz="1000">
                <a:solidFill>
                  <a:schemeClr val="dk2"/>
                </a:solidFill>
                <a:latin typeface="Roboto"/>
                <a:ea typeface="Roboto"/>
                <a:cs typeface="Roboto"/>
                <a:sym typeface="Roboto"/>
              </a:endParaRPr>
            </a:p>
          </p:txBody>
        </p:sp>
        <p:sp>
          <p:nvSpPr>
            <p:cNvPr id="1383" name="Google Shape;1383;p11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B6124A"/>
                  </a:solidFill>
                  <a:latin typeface="Roboto"/>
                  <a:ea typeface="Roboto"/>
                  <a:cs typeface="Roboto"/>
                  <a:sym typeface="Roboto"/>
                </a:rPr>
                <a:t>Product</a:t>
              </a:r>
              <a:endParaRPr>
                <a:solidFill>
                  <a:srgbClr val="B6124A"/>
                </a:solidFill>
                <a:latin typeface="Roboto Thin"/>
                <a:ea typeface="Roboto Thin"/>
                <a:cs typeface="Roboto Thin"/>
                <a:sym typeface="Roboto Thin"/>
              </a:endParaRPr>
            </a:p>
          </p:txBody>
        </p:sp>
      </p:grpSp>
      <p:grpSp>
        <p:nvGrpSpPr>
          <p:cNvPr id="1384" name="Google Shape;1384;p115"/>
          <p:cNvGrpSpPr/>
          <p:nvPr/>
        </p:nvGrpSpPr>
        <p:grpSpPr>
          <a:xfrm>
            <a:off x="1988613" y="1189524"/>
            <a:ext cx="1731845" cy="3112739"/>
            <a:chOff x="1118207" y="283725"/>
            <a:chExt cx="2090843" cy="4076400"/>
          </a:xfrm>
        </p:grpSpPr>
        <p:sp>
          <p:nvSpPr>
            <p:cNvPr id="1385" name="Google Shape;1385;p115"/>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5"/>
            <p:cNvSpPr/>
            <p:nvPr/>
          </p:nvSpPr>
          <p:spPr>
            <a:xfrm>
              <a:off x="1118208" y="341758"/>
              <a:ext cx="2030400" cy="39447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5"/>
            <p:cNvSpPr/>
            <p:nvPr/>
          </p:nvSpPr>
          <p:spPr>
            <a:xfrm>
              <a:off x="1118207" y="971226"/>
              <a:ext cx="2007300" cy="32151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Inventory Turnover Rate</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Production Efficiency</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Order Fulfillment Time</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Operational Costs</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Supply Chain Efficiency</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Delivery Time</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Downtime</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Maintenance Time</a:t>
              </a:r>
              <a:endParaRPr sz="1000">
                <a:solidFill>
                  <a:schemeClr val="dk2"/>
                </a:solidFill>
                <a:latin typeface="Roboto"/>
                <a:ea typeface="Roboto"/>
                <a:cs typeface="Roboto"/>
                <a:sym typeface="Roboto"/>
              </a:endParaRPr>
            </a:p>
          </p:txBody>
        </p:sp>
        <p:sp>
          <p:nvSpPr>
            <p:cNvPr id="1388" name="Google Shape;1388;p11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B6124A"/>
                  </a:solidFill>
                  <a:latin typeface="Roboto"/>
                  <a:ea typeface="Roboto"/>
                  <a:cs typeface="Roboto"/>
                  <a:sym typeface="Roboto"/>
                </a:rPr>
                <a:t>Operations</a:t>
              </a:r>
              <a:endParaRPr sz="4000">
                <a:solidFill>
                  <a:srgbClr val="B6124A"/>
                </a:solidFill>
                <a:latin typeface="Roboto Thin"/>
                <a:ea typeface="Roboto Thin"/>
                <a:cs typeface="Roboto Thin"/>
                <a:sym typeface="Roboto Thin"/>
              </a:endParaRPr>
            </a:p>
          </p:txBody>
        </p:sp>
      </p:grpSp>
      <p:grpSp>
        <p:nvGrpSpPr>
          <p:cNvPr id="1389" name="Google Shape;1389;p115"/>
          <p:cNvGrpSpPr/>
          <p:nvPr/>
        </p:nvGrpSpPr>
        <p:grpSpPr>
          <a:xfrm>
            <a:off x="3752888" y="1189524"/>
            <a:ext cx="1731840" cy="3112739"/>
            <a:chOff x="1118213" y="283725"/>
            <a:chExt cx="2090837" cy="4076400"/>
          </a:xfrm>
        </p:grpSpPr>
        <p:sp>
          <p:nvSpPr>
            <p:cNvPr id="1390" name="Google Shape;1390;p115"/>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5"/>
            <p:cNvSpPr/>
            <p:nvPr/>
          </p:nvSpPr>
          <p:spPr>
            <a:xfrm>
              <a:off x="1118213" y="341758"/>
              <a:ext cx="2030400" cy="39447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5"/>
            <p:cNvSpPr/>
            <p:nvPr/>
          </p:nvSpPr>
          <p:spPr>
            <a:xfrm>
              <a:off x="1118228" y="998760"/>
              <a:ext cx="2030400" cy="32877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Revenue Growth Rate</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Profit Margin</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Return on Equity (ROE)</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Debt-to-Equity Ratio</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Return on Investment (ROI)</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Operating Expenses to Revenue Ratio</a:t>
              </a:r>
              <a:endParaRPr sz="1000">
                <a:solidFill>
                  <a:schemeClr val="dk2"/>
                </a:solidFill>
                <a:latin typeface="Roboto"/>
                <a:ea typeface="Roboto"/>
                <a:cs typeface="Roboto"/>
                <a:sym typeface="Roboto"/>
              </a:endParaRPr>
            </a:p>
          </p:txBody>
        </p:sp>
        <p:sp>
          <p:nvSpPr>
            <p:cNvPr id="1393" name="Google Shape;1393;p11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B6124A"/>
                  </a:solidFill>
                  <a:latin typeface="Roboto"/>
                  <a:ea typeface="Roboto"/>
                  <a:cs typeface="Roboto"/>
                  <a:sym typeface="Roboto"/>
                </a:rPr>
                <a:t>Financial</a:t>
              </a:r>
              <a:endParaRPr sz="4000">
                <a:solidFill>
                  <a:srgbClr val="B6124A"/>
                </a:solidFill>
                <a:latin typeface="Roboto Thin"/>
                <a:ea typeface="Roboto Thin"/>
                <a:cs typeface="Roboto Thin"/>
                <a:sym typeface="Roboto Thin"/>
              </a:endParaRPr>
            </a:p>
          </p:txBody>
        </p:sp>
      </p:grpSp>
      <p:grpSp>
        <p:nvGrpSpPr>
          <p:cNvPr id="1394" name="Google Shape;1394;p115"/>
          <p:cNvGrpSpPr/>
          <p:nvPr/>
        </p:nvGrpSpPr>
        <p:grpSpPr>
          <a:xfrm>
            <a:off x="5517150" y="1189524"/>
            <a:ext cx="1731847" cy="3112739"/>
            <a:chOff x="1118204" y="283725"/>
            <a:chExt cx="2090846" cy="4076400"/>
          </a:xfrm>
        </p:grpSpPr>
        <p:sp>
          <p:nvSpPr>
            <p:cNvPr id="1395" name="Google Shape;1395;p115"/>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5"/>
            <p:cNvSpPr/>
            <p:nvPr/>
          </p:nvSpPr>
          <p:spPr>
            <a:xfrm>
              <a:off x="1118218" y="341758"/>
              <a:ext cx="2030400" cy="39336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5"/>
            <p:cNvSpPr/>
            <p:nvPr/>
          </p:nvSpPr>
          <p:spPr>
            <a:xfrm>
              <a:off x="1118204" y="1145597"/>
              <a:ext cx="2030400" cy="30180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Availability</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Incident Resolution</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Transactional Volume</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Value Realization</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Delivery Timelines</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Encryption Standards</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Vulnerability Management</a:t>
              </a:r>
              <a:endParaRPr sz="1000">
                <a:solidFill>
                  <a:schemeClr val="dk2"/>
                </a:solidFill>
                <a:latin typeface="Roboto"/>
                <a:ea typeface="Roboto"/>
                <a:cs typeface="Roboto"/>
                <a:sym typeface="Roboto"/>
              </a:endParaRPr>
            </a:p>
          </p:txBody>
        </p:sp>
        <p:sp>
          <p:nvSpPr>
            <p:cNvPr id="1398" name="Google Shape;1398;p11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a:solidFill>
                    <a:srgbClr val="B6124A"/>
                  </a:solidFill>
                  <a:latin typeface="Roboto"/>
                  <a:ea typeface="Roboto"/>
                  <a:cs typeface="Roboto"/>
                  <a:sym typeface="Roboto"/>
                </a:rPr>
                <a:t>IT Infrastructure</a:t>
              </a:r>
              <a:endParaRPr i="1" sz="4000">
                <a:solidFill>
                  <a:srgbClr val="B6124A"/>
                </a:solidFill>
                <a:latin typeface="Roboto Thin"/>
                <a:ea typeface="Roboto Thin"/>
                <a:cs typeface="Roboto Thin"/>
                <a:sym typeface="Roboto Thin"/>
              </a:endParaRPr>
            </a:p>
          </p:txBody>
        </p:sp>
      </p:grpSp>
      <p:grpSp>
        <p:nvGrpSpPr>
          <p:cNvPr id="1399" name="Google Shape;1399;p115"/>
          <p:cNvGrpSpPr/>
          <p:nvPr/>
        </p:nvGrpSpPr>
        <p:grpSpPr>
          <a:xfrm>
            <a:off x="7281425" y="1189524"/>
            <a:ext cx="1731842" cy="3112739"/>
            <a:chOff x="1118211" y="283725"/>
            <a:chExt cx="2090839" cy="4076400"/>
          </a:xfrm>
        </p:grpSpPr>
        <p:sp>
          <p:nvSpPr>
            <p:cNvPr id="1400" name="Google Shape;1400;p115"/>
            <p:cNvSpPr/>
            <p:nvPr/>
          </p:nvSpPr>
          <p:spPr>
            <a:xfrm>
              <a:off x="1178650" y="283725"/>
              <a:ext cx="2030400" cy="4076400"/>
            </a:xfrm>
            <a:prstGeom prst="rect">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15"/>
            <p:cNvSpPr/>
            <p:nvPr/>
          </p:nvSpPr>
          <p:spPr>
            <a:xfrm>
              <a:off x="1118223" y="341758"/>
              <a:ext cx="2030400" cy="3922500"/>
            </a:xfrm>
            <a:prstGeom prst="rect">
              <a:avLst/>
            </a:prstGeom>
            <a:solidFill>
              <a:srgbClr val="FFFFFF"/>
            </a:solidFill>
            <a:ln cap="flat" cmpd="sng" w="19050">
              <a:solidFill>
                <a:srgbClr val="B61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5"/>
            <p:cNvSpPr/>
            <p:nvPr/>
          </p:nvSpPr>
          <p:spPr>
            <a:xfrm>
              <a:off x="1118211" y="950240"/>
              <a:ext cx="2030400" cy="32469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Application Performance</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System Scalability</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Memory </a:t>
              </a:r>
              <a:r>
                <a:rPr lang="en" sz="1000">
                  <a:solidFill>
                    <a:schemeClr val="dk2"/>
                  </a:solidFill>
                  <a:latin typeface="Roboto"/>
                  <a:ea typeface="Roboto"/>
                  <a:cs typeface="Roboto"/>
                  <a:sym typeface="Roboto"/>
                </a:rPr>
                <a:t>Diagnostics</a:t>
              </a:r>
              <a:endParaRPr sz="1000">
                <a:solidFill>
                  <a:schemeClr val="dk2"/>
                </a:solidFill>
                <a:latin typeface="Roboto"/>
                <a:ea typeface="Roboto"/>
                <a:cs typeface="Roboto"/>
                <a:sym typeface="Roboto"/>
              </a:endParaRPr>
            </a:p>
          </p:txBody>
        </p:sp>
        <p:sp>
          <p:nvSpPr>
            <p:cNvPr id="1403" name="Google Shape;1403;p11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B6124A"/>
                  </a:solidFill>
                  <a:latin typeface="Roboto"/>
                  <a:ea typeface="Roboto"/>
                  <a:cs typeface="Roboto"/>
                  <a:sym typeface="Roboto"/>
                </a:rPr>
                <a:t>Performance</a:t>
              </a:r>
              <a:endParaRPr sz="4000">
                <a:solidFill>
                  <a:srgbClr val="B6124A"/>
                </a:solidFill>
                <a:latin typeface="Roboto Thin"/>
                <a:ea typeface="Roboto Thin"/>
                <a:cs typeface="Roboto Thin"/>
                <a:sym typeface="Roboto Thin"/>
              </a:endParaRPr>
            </a:p>
          </p:txBody>
        </p:sp>
      </p:grpSp>
      <p:sp>
        <p:nvSpPr>
          <p:cNvPr id="1404" name="Google Shape;1404;p115"/>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16"/>
          <p:cNvSpPr txBox="1"/>
          <p:nvPr>
            <p:ph type="title"/>
          </p:nvPr>
        </p:nvSpPr>
        <p:spPr>
          <a:xfrm>
            <a:off x="628650" y="-6"/>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Selection of a Benchmarking Focus</a:t>
            </a:r>
            <a:endParaRPr/>
          </a:p>
        </p:txBody>
      </p:sp>
      <p:grpSp>
        <p:nvGrpSpPr>
          <p:cNvPr id="1410" name="Google Shape;1410;p116"/>
          <p:cNvGrpSpPr/>
          <p:nvPr/>
        </p:nvGrpSpPr>
        <p:grpSpPr>
          <a:xfrm>
            <a:off x="4674413" y="1172850"/>
            <a:ext cx="4379438" cy="895200"/>
            <a:chOff x="4530625" y="1058560"/>
            <a:chExt cx="4379438" cy="895200"/>
          </a:xfrm>
        </p:grpSpPr>
        <p:cxnSp>
          <p:nvCxnSpPr>
            <p:cNvPr id="1411" name="Google Shape;1411;p116"/>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1412" name="Google Shape;1412;p116"/>
            <p:cNvSpPr/>
            <p:nvPr/>
          </p:nvSpPr>
          <p:spPr>
            <a:xfrm>
              <a:off x="6014671" y="1481782"/>
              <a:ext cx="198600" cy="198300"/>
            </a:xfrm>
            <a:prstGeom prst="ellipse">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6"/>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sp>
          <p:nvSpPr>
            <p:cNvPr id="1414" name="Google Shape;1414;p116"/>
            <p:cNvSpPr txBox="1"/>
            <p:nvPr/>
          </p:nvSpPr>
          <p:spPr>
            <a:xfrm>
              <a:off x="6223863" y="1058560"/>
              <a:ext cx="26862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Select Desired Benchmarking Focus</a:t>
              </a:r>
              <a:endParaRPr b="1" sz="1200">
                <a:latin typeface="Roboto"/>
                <a:ea typeface="Roboto"/>
                <a:cs typeface="Roboto"/>
                <a:sym typeface="Roboto"/>
              </a:endParaRPr>
            </a:p>
            <a:p>
              <a:pPr indent="0" lvl="0" marL="0" rtl="0" algn="l">
                <a:lnSpc>
                  <a:spcPct val="115000"/>
                </a:lnSpc>
                <a:spcBef>
                  <a:spcPts val="0"/>
                </a:spcBef>
                <a:spcAft>
                  <a:spcPts val="1600"/>
                </a:spcAft>
                <a:buNone/>
              </a:pPr>
              <a:r>
                <a:rPr lang="en" sz="1100">
                  <a:latin typeface="Roboto"/>
                  <a:ea typeface="Roboto"/>
                  <a:cs typeface="Roboto"/>
                  <a:sym typeface="Roboto"/>
                </a:rPr>
                <a:t>Based on all findings and analysis, </a:t>
              </a:r>
              <a:r>
                <a:rPr lang="en" sz="1100">
                  <a:latin typeface="Roboto"/>
                  <a:ea typeface="Roboto"/>
                  <a:cs typeface="Roboto"/>
                  <a:sym typeface="Roboto"/>
                </a:rPr>
                <a:t>determine</a:t>
              </a:r>
              <a:r>
                <a:rPr lang="en" sz="1100">
                  <a:latin typeface="Roboto"/>
                  <a:ea typeface="Roboto"/>
                  <a:cs typeface="Roboto"/>
                  <a:sym typeface="Roboto"/>
                </a:rPr>
                <a:t> the most appropriate benchmarking area to focus </a:t>
              </a:r>
              <a:r>
                <a:rPr lang="en" sz="1100">
                  <a:solidFill>
                    <a:schemeClr val="dk1"/>
                  </a:solidFill>
                  <a:latin typeface="Roboto"/>
                  <a:ea typeface="Roboto"/>
                  <a:cs typeface="Roboto"/>
                  <a:sym typeface="Roboto"/>
                </a:rPr>
                <a:t>to meet the client’s expected end result</a:t>
              </a:r>
              <a:endParaRPr b="1" sz="1100">
                <a:latin typeface="Roboto"/>
                <a:ea typeface="Roboto"/>
                <a:cs typeface="Roboto"/>
                <a:sym typeface="Roboto"/>
              </a:endParaRPr>
            </a:p>
          </p:txBody>
        </p:sp>
      </p:grpSp>
      <p:grpSp>
        <p:nvGrpSpPr>
          <p:cNvPr id="1415" name="Google Shape;1415;p116"/>
          <p:cNvGrpSpPr/>
          <p:nvPr/>
        </p:nvGrpSpPr>
        <p:grpSpPr>
          <a:xfrm>
            <a:off x="5208238" y="2253675"/>
            <a:ext cx="3845612" cy="994200"/>
            <a:chOff x="5064450" y="2086430"/>
            <a:chExt cx="3845612" cy="994200"/>
          </a:xfrm>
        </p:grpSpPr>
        <p:cxnSp>
          <p:nvCxnSpPr>
            <p:cNvPr id="1416" name="Google Shape;1416;p116"/>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1417" name="Google Shape;1417;p116"/>
            <p:cNvSpPr/>
            <p:nvPr/>
          </p:nvSpPr>
          <p:spPr>
            <a:xfrm>
              <a:off x="6014671" y="2353882"/>
              <a:ext cx="198600" cy="198300"/>
            </a:xfrm>
            <a:prstGeom prst="ellipse">
              <a:avLst/>
            </a:prstGeom>
            <a:solidFill>
              <a:srgbClr val="B61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6"/>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sp>
          <p:nvSpPr>
            <p:cNvPr id="1419" name="Google Shape;1419;p116"/>
            <p:cNvSpPr txBox="1"/>
            <p:nvPr/>
          </p:nvSpPr>
          <p:spPr>
            <a:xfrm>
              <a:off x="6223862" y="2086430"/>
              <a:ext cx="2686200" cy="994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Evaluate Metrics and Data Availability</a:t>
              </a:r>
              <a:endParaRPr b="1" sz="1200">
                <a:latin typeface="Roboto"/>
                <a:ea typeface="Roboto"/>
                <a:cs typeface="Roboto"/>
                <a:sym typeface="Roboto"/>
              </a:endParaRPr>
            </a:p>
            <a:p>
              <a:pPr indent="0" lvl="0" marL="0" rtl="0" algn="l">
                <a:lnSpc>
                  <a:spcPct val="115000"/>
                </a:lnSpc>
                <a:spcBef>
                  <a:spcPts val="0"/>
                </a:spcBef>
                <a:spcAft>
                  <a:spcPts val="1600"/>
                </a:spcAft>
                <a:buNone/>
              </a:pPr>
              <a:r>
                <a:rPr lang="en" sz="1100">
                  <a:latin typeface="Roboto"/>
                  <a:ea typeface="Roboto"/>
                  <a:cs typeface="Roboto"/>
                  <a:sym typeface="Roboto"/>
                </a:rPr>
                <a:t>Analyze the accessibility to key data of area as well as current industry metrics</a:t>
              </a:r>
              <a:endParaRPr b="1" sz="1100">
                <a:latin typeface="Roboto"/>
                <a:ea typeface="Roboto"/>
                <a:cs typeface="Roboto"/>
                <a:sym typeface="Roboto"/>
              </a:endParaRPr>
            </a:p>
          </p:txBody>
        </p:sp>
      </p:grpSp>
      <p:grpSp>
        <p:nvGrpSpPr>
          <p:cNvPr id="1420" name="Google Shape;1420;p116"/>
          <p:cNvGrpSpPr/>
          <p:nvPr/>
        </p:nvGrpSpPr>
        <p:grpSpPr>
          <a:xfrm>
            <a:off x="193724" y="1822000"/>
            <a:ext cx="3821563" cy="747300"/>
            <a:chOff x="391262" y="1672400"/>
            <a:chExt cx="3821563" cy="747300"/>
          </a:xfrm>
        </p:grpSpPr>
        <p:cxnSp>
          <p:nvCxnSpPr>
            <p:cNvPr id="1421" name="Google Shape;1421;p116"/>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1422" name="Google Shape;1422;p116"/>
            <p:cNvSpPr/>
            <p:nvPr/>
          </p:nvSpPr>
          <p:spPr>
            <a:xfrm>
              <a:off x="2874851" y="1943786"/>
              <a:ext cx="198600" cy="198300"/>
            </a:xfrm>
            <a:prstGeom prst="ellipse">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6"/>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sp>
          <p:nvSpPr>
            <p:cNvPr id="1424" name="Google Shape;1424;p116"/>
            <p:cNvSpPr txBox="1"/>
            <p:nvPr/>
          </p:nvSpPr>
          <p:spPr>
            <a:xfrm>
              <a:off x="391262" y="1672400"/>
              <a:ext cx="24801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200">
                  <a:latin typeface="Roboto"/>
                  <a:ea typeface="Roboto"/>
                  <a:cs typeface="Roboto"/>
                  <a:sym typeface="Roboto"/>
                </a:rPr>
                <a:t>Compare Pros &amp; Cons</a:t>
              </a:r>
              <a:endParaRPr b="1" sz="1200">
                <a:latin typeface="Roboto"/>
                <a:ea typeface="Roboto"/>
                <a:cs typeface="Roboto"/>
                <a:sym typeface="Roboto"/>
              </a:endParaRPr>
            </a:p>
            <a:p>
              <a:pPr indent="0" lvl="0" marL="0" rtl="0" algn="r">
                <a:lnSpc>
                  <a:spcPct val="115000"/>
                </a:lnSpc>
                <a:spcBef>
                  <a:spcPts val="0"/>
                </a:spcBef>
                <a:spcAft>
                  <a:spcPts val="1600"/>
                </a:spcAft>
                <a:buNone/>
              </a:pPr>
              <a:r>
                <a:rPr lang="en" sz="1100">
                  <a:latin typeface="Roboto"/>
                  <a:ea typeface="Roboto"/>
                  <a:cs typeface="Roboto"/>
                  <a:sym typeface="Roboto"/>
                </a:rPr>
                <a:t>Determine the </a:t>
              </a:r>
              <a:r>
                <a:rPr lang="en" sz="1100">
                  <a:latin typeface="Roboto"/>
                  <a:ea typeface="Roboto"/>
                  <a:cs typeface="Roboto"/>
                  <a:sym typeface="Roboto"/>
                </a:rPr>
                <a:t>feasibility</a:t>
              </a:r>
              <a:r>
                <a:rPr lang="en" sz="1100">
                  <a:latin typeface="Roboto"/>
                  <a:ea typeface="Roboto"/>
                  <a:cs typeface="Roboto"/>
                  <a:sym typeface="Roboto"/>
                </a:rPr>
                <a:t> and overall impacts of each benchmarking area</a:t>
              </a:r>
              <a:endParaRPr b="1" sz="1100">
                <a:latin typeface="Roboto"/>
                <a:ea typeface="Roboto"/>
                <a:cs typeface="Roboto"/>
                <a:sym typeface="Roboto"/>
              </a:endParaRPr>
            </a:p>
          </p:txBody>
        </p:sp>
      </p:grpSp>
      <p:grpSp>
        <p:nvGrpSpPr>
          <p:cNvPr id="1425" name="Google Shape;1425;p116"/>
          <p:cNvGrpSpPr/>
          <p:nvPr/>
        </p:nvGrpSpPr>
        <p:grpSpPr>
          <a:xfrm>
            <a:off x="90150" y="2739575"/>
            <a:ext cx="3478107" cy="994200"/>
            <a:chOff x="287687" y="2507615"/>
            <a:chExt cx="3478107" cy="994200"/>
          </a:xfrm>
        </p:grpSpPr>
        <p:cxnSp>
          <p:nvCxnSpPr>
            <p:cNvPr id="1426" name="Google Shape;1426;p116"/>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1427" name="Google Shape;1427;p116"/>
            <p:cNvSpPr/>
            <p:nvPr/>
          </p:nvSpPr>
          <p:spPr>
            <a:xfrm>
              <a:off x="2874851" y="2780836"/>
              <a:ext cx="198600" cy="198300"/>
            </a:xfrm>
            <a:prstGeom prst="ellipse">
              <a:avLst/>
            </a:prstGeom>
            <a:solidFill>
              <a:srgbClr val="C413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16"/>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sp>
          <p:nvSpPr>
            <p:cNvPr id="1429" name="Google Shape;1429;p116"/>
            <p:cNvSpPr txBox="1"/>
            <p:nvPr/>
          </p:nvSpPr>
          <p:spPr>
            <a:xfrm>
              <a:off x="287687" y="2507615"/>
              <a:ext cx="2583600" cy="9942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200">
                  <a:latin typeface="Roboto"/>
                  <a:ea typeface="Roboto"/>
                  <a:cs typeface="Roboto"/>
                  <a:sym typeface="Roboto"/>
                </a:rPr>
                <a:t>Compare Benchmarking Standards</a:t>
              </a:r>
              <a:endParaRPr b="1" sz="1200">
                <a:latin typeface="Roboto"/>
                <a:ea typeface="Roboto"/>
                <a:cs typeface="Roboto"/>
                <a:sym typeface="Roboto"/>
              </a:endParaRPr>
            </a:p>
            <a:p>
              <a:pPr indent="0" lvl="0" marL="0" rtl="0" algn="r">
                <a:lnSpc>
                  <a:spcPct val="115000"/>
                </a:lnSpc>
                <a:spcBef>
                  <a:spcPts val="0"/>
                </a:spcBef>
                <a:spcAft>
                  <a:spcPts val="1600"/>
                </a:spcAft>
                <a:buNone/>
              </a:pPr>
              <a:r>
                <a:rPr lang="en" sz="1100">
                  <a:latin typeface="Roboto"/>
                  <a:ea typeface="Roboto"/>
                  <a:cs typeface="Roboto"/>
                  <a:sym typeface="Roboto"/>
                </a:rPr>
                <a:t>Compare all </a:t>
              </a:r>
              <a:r>
                <a:rPr lang="en" sz="1100">
                  <a:latin typeface="Roboto"/>
                  <a:ea typeface="Roboto"/>
                  <a:cs typeface="Roboto"/>
                  <a:sym typeface="Roboto"/>
                </a:rPr>
                <a:t>benchmarking</a:t>
              </a:r>
              <a:r>
                <a:rPr lang="en" sz="1100">
                  <a:latin typeface="Roboto"/>
                  <a:ea typeface="Roboto"/>
                  <a:cs typeface="Roboto"/>
                  <a:sym typeface="Roboto"/>
                </a:rPr>
                <a:t> and industry findings against one another</a:t>
              </a:r>
              <a:endParaRPr b="1" sz="1100">
                <a:latin typeface="Roboto"/>
                <a:ea typeface="Roboto"/>
                <a:cs typeface="Roboto"/>
                <a:sym typeface="Roboto"/>
              </a:endParaRPr>
            </a:p>
          </p:txBody>
        </p:sp>
      </p:grpSp>
      <p:grpSp>
        <p:nvGrpSpPr>
          <p:cNvPr id="1430" name="Google Shape;1430;p116"/>
          <p:cNvGrpSpPr/>
          <p:nvPr/>
        </p:nvGrpSpPr>
        <p:grpSpPr>
          <a:xfrm>
            <a:off x="5717938" y="3333100"/>
            <a:ext cx="3187313" cy="747300"/>
            <a:chOff x="5574150" y="3083455"/>
            <a:chExt cx="3187313" cy="747300"/>
          </a:xfrm>
        </p:grpSpPr>
        <p:cxnSp>
          <p:nvCxnSpPr>
            <p:cNvPr id="1431" name="Google Shape;1431;p116"/>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1432" name="Google Shape;1432;p116"/>
            <p:cNvSpPr/>
            <p:nvPr/>
          </p:nvSpPr>
          <p:spPr>
            <a:xfrm>
              <a:off x="6014671" y="3349032"/>
              <a:ext cx="198600" cy="198300"/>
            </a:xfrm>
            <a:prstGeom prst="ellipse">
              <a:avLst/>
            </a:prstGeom>
            <a:solidFill>
              <a:srgbClr val="E11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6"/>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sp>
          <p:nvSpPr>
            <p:cNvPr id="1434" name="Google Shape;1434;p116"/>
            <p:cNvSpPr txBox="1"/>
            <p:nvPr/>
          </p:nvSpPr>
          <p:spPr>
            <a:xfrm>
              <a:off x="6213263" y="3083455"/>
              <a:ext cx="25482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Initial Research</a:t>
              </a:r>
              <a:endParaRPr b="1" sz="1200">
                <a:latin typeface="Roboto"/>
                <a:ea typeface="Roboto"/>
                <a:cs typeface="Roboto"/>
                <a:sym typeface="Roboto"/>
              </a:endParaRPr>
            </a:p>
            <a:p>
              <a:pPr indent="0" lvl="0" marL="0" rtl="0" algn="l">
                <a:lnSpc>
                  <a:spcPct val="115000"/>
                </a:lnSpc>
                <a:spcBef>
                  <a:spcPts val="0"/>
                </a:spcBef>
                <a:spcAft>
                  <a:spcPts val="1600"/>
                </a:spcAft>
                <a:buNone/>
              </a:pPr>
              <a:r>
                <a:rPr lang="en" sz="1100">
                  <a:latin typeface="Roboto"/>
                  <a:ea typeface="Roboto"/>
                  <a:cs typeface="Roboto"/>
                  <a:sym typeface="Roboto"/>
                </a:rPr>
                <a:t>Conduct research of each benchmarking area</a:t>
              </a:r>
              <a:endParaRPr b="1" sz="1100">
                <a:latin typeface="Roboto"/>
                <a:ea typeface="Roboto"/>
                <a:cs typeface="Roboto"/>
                <a:sym typeface="Roboto"/>
              </a:endParaRPr>
            </a:p>
          </p:txBody>
        </p:sp>
      </p:grpSp>
      <p:grpSp>
        <p:nvGrpSpPr>
          <p:cNvPr id="1435" name="Google Shape;1435;p116"/>
          <p:cNvGrpSpPr/>
          <p:nvPr/>
        </p:nvGrpSpPr>
        <p:grpSpPr>
          <a:xfrm>
            <a:off x="2760271" y="1445702"/>
            <a:ext cx="3509178" cy="3257208"/>
            <a:chOff x="3318063" y="1368287"/>
            <a:chExt cx="2408000" cy="2993482"/>
          </a:xfrm>
        </p:grpSpPr>
        <p:sp>
          <p:nvSpPr>
            <p:cNvPr id="1436" name="Google Shape;1436;p116"/>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437" name="Google Shape;1437;p116"/>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840D35"/>
            </a:solidFill>
            <a:ln>
              <a:noFill/>
            </a:ln>
          </p:spPr>
        </p:sp>
        <p:sp>
          <p:nvSpPr>
            <p:cNvPr id="1438" name="Google Shape;1438;p116"/>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E1165B"/>
            </a:solidFill>
            <a:ln>
              <a:noFill/>
            </a:ln>
          </p:spPr>
        </p:sp>
        <p:sp>
          <p:nvSpPr>
            <p:cNvPr id="1439" name="Google Shape;1439;p116"/>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440" name="Google Shape;1440;p116"/>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1441" name="Google Shape;1441;p116"/>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1442" name="Google Shape;1442;p116"/>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1443" name="Google Shape;1443;p116"/>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840D35"/>
            </a:solidFill>
            <a:ln>
              <a:noFill/>
            </a:ln>
          </p:spPr>
        </p:sp>
        <p:sp>
          <p:nvSpPr>
            <p:cNvPr id="1444" name="Google Shape;1444;p116"/>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445" name="Google Shape;1445;p116"/>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1446" name="Google Shape;1446;p116"/>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840D35"/>
            </a:solidFill>
            <a:ln>
              <a:noFill/>
            </a:ln>
          </p:spPr>
        </p:sp>
        <p:sp>
          <p:nvSpPr>
            <p:cNvPr id="1447" name="Google Shape;1447;p116"/>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AC1146"/>
            </a:solidFill>
            <a:ln>
              <a:noFill/>
            </a:ln>
          </p:spPr>
        </p:sp>
        <p:sp>
          <p:nvSpPr>
            <p:cNvPr id="1448" name="Google Shape;1448;p116"/>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840D35"/>
            </a:solidFill>
            <a:ln>
              <a:noFill/>
            </a:ln>
          </p:spPr>
        </p:sp>
        <p:sp>
          <p:nvSpPr>
            <p:cNvPr id="1449" name="Google Shape;1449;p116"/>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AC1146"/>
            </a:solidFill>
            <a:ln>
              <a:noFill/>
            </a:ln>
          </p:spPr>
        </p:sp>
        <p:sp>
          <p:nvSpPr>
            <p:cNvPr id="1450" name="Google Shape;1450;p116"/>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840D35"/>
            </a:solidFill>
            <a:ln>
              <a:noFill/>
            </a:ln>
          </p:spPr>
        </p:sp>
        <p:sp>
          <p:nvSpPr>
            <p:cNvPr id="1451" name="Google Shape;1451;p116"/>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B6124A"/>
            </a:solidFill>
            <a:ln>
              <a:noFill/>
            </a:ln>
          </p:spPr>
        </p:sp>
        <p:sp>
          <p:nvSpPr>
            <p:cNvPr id="1452" name="Google Shape;1452;p116"/>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C4134F"/>
            </a:solidFill>
            <a:ln>
              <a:noFill/>
            </a:ln>
          </p:spPr>
        </p:sp>
      </p:grpSp>
      <p:sp>
        <p:nvSpPr>
          <p:cNvPr id="1453" name="Google Shape;1453;p116"/>
          <p:cNvSpPr/>
          <p:nvPr/>
        </p:nvSpPr>
        <p:spPr>
          <a:xfrm>
            <a:off x="114702" y="4702900"/>
            <a:ext cx="318600" cy="320400"/>
          </a:xfrm>
          <a:prstGeom prst="roundRect">
            <a:avLst>
              <a:gd fmla="val 50000" name="adj"/>
            </a:avLst>
          </a:prstGeom>
          <a:solidFill>
            <a:srgbClr val="E850E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2019 Heinz College">
      <a:dk1>
        <a:srgbClr val="000000"/>
      </a:dk1>
      <a:lt1>
        <a:srgbClr val="FFFFFF"/>
      </a:lt1>
      <a:dk2>
        <a:srgbClr val="A6192E"/>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